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98" r:id="rId2"/>
    <p:sldId id="299" r:id="rId3"/>
    <p:sldId id="258" r:id="rId4"/>
    <p:sldId id="281" r:id="rId5"/>
    <p:sldId id="259" r:id="rId6"/>
    <p:sldId id="261" r:id="rId7"/>
    <p:sldId id="283" r:id="rId8"/>
    <p:sldId id="282" r:id="rId9"/>
    <p:sldId id="262" r:id="rId10"/>
    <p:sldId id="266" r:id="rId11"/>
    <p:sldId id="345" r:id="rId12"/>
    <p:sldId id="265" r:id="rId13"/>
    <p:sldId id="268" r:id="rId14"/>
    <p:sldId id="271" r:id="rId15"/>
    <p:sldId id="269" r:id="rId16"/>
    <p:sldId id="270" r:id="rId17"/>
    <p:sldId id="272" r:id="rId18"/>
    <p:sldId id="274" r:id="rId19"/>
    <p:sldId id="273" r:id="rId20"/>
    <p:sldId id="278" r:id="rId21"/>
    <p:sldId id="280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94C3"/>
    <a:srgbClr val="ABB8D7"/>
    <a:srgbClr val="065E5D"/>
    <a:srgbClr val="64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5" autoAdjust="0"/>
    <p:restoredTop sz="94660"/>
  </p:normalViewPr>
  <p:slideViewPr>
    <p:cSldViewPr snapToGrid="0">
      <p:cViewPr varScale="1">
        <p:scale>
          <a:sx n="76" d="100"/>
          <a:sy n="76" d="100"/>
        </p:scale>
        <p:origin x="4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jpe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4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4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C8F64F-9AFC-4DCE-B660-069141B25C1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B1699C-FAFD-47C9-8732-637CB98A2002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To understand the statistical challenges in estimating the parameters of the Cauchy distribution, particularly the scale parameter </a:t>
          </a:r>
          <a:r>
            <a:rPr lang="el-GR" dirty="0"/>
            <a:t>σ</a:t>
          </a:r>
          <a:r>
            <a:rPr lang="en-IN" dirty="0"/>
            <a:t>.</a:t>
          </a:r>
          <a:endParaRPr lang="en-US" dirty="0"/>
        </a:p>
      </dgm:t>
    </dgm:pt>
    <dgm:pt modelId="{F4F12873-7053-4EC1-8EF4-CB05891ED630}" type="parTrans" cxnId="{F59FC21C-1BF5-4CE9-9DA2-ED52E291B93A}">
      <dgm:prSet/>
      <dgm:spPr/>
      <dgm:t>
        <a:bodyPr/>
        <a:lstStyle/>
        <a:p>
          <a:endParaRPr lang="en-US"/>
        </a:p>
      </dgm:t>
    </dgm:pt>
    <dgm:pt modelId="{B4467BFE-15A0-4C67-BC17-D45D6D34AB35}" type="sibTrans" cxnId="{F59FC21C-1BF5-4CE9-9DA2-ED52E291B93A}">
      <dgm:prSet/>
      <dgm:spPr/>
      <dgm:t>
        <a:bodyPr/>
        <a:lstStyle/>
        <a:p>
          <a:endParaRPr lang="en-US"/>
        </a:p>
      </dgm:t>
    </dgm:pt>
    <dgm:pt modelId="{9B7C80D0-7019-472D-8138-70F36BD19FFE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To explore and implement fractional moment-based estimators for the scale parameter and study about the limiting behaviour of these estimators.</a:t>
          </a:r>
          <a:endParaRPr lang="en-US" dirty="0"/>
        </a:p>
      </dgm:t>
    </dgm:pt>
    <dgm:pt modelId="{B1B4C37D-F538-4937-A0E0-5025BDF5E9DB}" type="parTrans" cxnId="{A3B1463A-F595-48F0-A2CC-CE6D42F2BA96}">
      <dgm:prSet/>
      <dgm:spPr/>
      <dgm:t>
        <a:bodyPr/>
        <a:lstStyle/>
        <a:p>
          <a:endParaRPr lang="en-US"/>
        </a:p>
      </dgm:t>
    </dgm:pt>
    <dgm:pt modelId="{6936A558-EF23-4837-8E16-26BAC1D5ABD4}" type="sibTrans" cxnId="{A3B1463A-F595-48F0-A2CC-CE6D42F2BA96}">
      <dgm:prSet/>
      <dgm:spPr/>
      <dgm:t>
        <a:bodyPr/>
        <a:lstStyle/>
        <a:p>
          <a:endParaRPr lang="en-US"/>
        </a:p>
      </dgm:t>
    </dgm:pt>
    <dgm:pt modelId="{E609C71E-DF60-4A09-91C9-3BDC2A4FEDD8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To assess estimator performance through simulation studies in R using metrics like bias and mean squared error (MSE).</a:t>
          </a:r>
          <a:endParaRPr lang="en-US" dirty="0"/>
        </a:p>
      </dgm:t>
    </dgm:pt>
    <dgm:pt modelId="{A9B6D0B6-E52E-43CC-AD8B-58978A1FB527}" type="parTrans" cxnId="{9F9DE7AF-3DDC-4BD8-A61F-EBD5D2A249C5}">
      <dgm:prSet/>
      <dgm:spPr/>
      <dgm:t>
        <a:bodyPr/>
        <a:lstStyle/>
        <a:p>
          <a:endParaRPr lang="en-US"/>
        </a:p>
      </dgm:t>
    </dgm:pt>
    <dgm:pt modelId="{3782FDEB-CD55-4330-B1EE-8D5A02FD2F39}" type="sibTrans" cxnId="{9F9DE7AF-3DDC-4BD8-A61F-EBD5D2A249C5}">
      <dgm:prSet/>
      <dgm:spPr/>
      <dgm:t>
        <a:bodyPr/>
        <a:lstStyle/>
        <a:p>
          <a:endParaRPr lang="en-US"/>
        </a:p>
      </dgm:t>
    </dgm:pt>
    <dgm:pt modelId="{416BDEAA-0ADA-4E1A-91EB-E353C581618A}" type="pres">
      <dgm:prSet presAssocID="{E1C8F64F-9AFC-4DCE-B660-069141B25C1D}" presName="root" presStyleCnt="0">
        <dgm:presLayoutVars>
          <dgm:dir/>
          <dgm:resizeHandles val="exact"/>
        </dgm:presLayoutVars>
      </dgm:prSet>
      <dgm:spPr/>
    </dgm:pt>
    <dgm:pt modelId="{B5631AB4-8D51-498B-AC46-50FF09C3DE2E}" type="pres">
      <dgm:prSet presAssocID="{E8B1699C-FAFD-47C9-8732-637CB98A2002}" presName="compNode" presStyleCnt="0"/>
      <dgm:spPr/>
    </dgm:pt>
    <dgm:pt modelId="{CB7AE159-221A-45D0-A4AF-F01F66F20678}" type="pres">
      <dgm:prSet presAssocID="{E8B1699C-FAFD-47C9-8732-637CB98A2002}" presName="bgRect" presStyleLbl="bgShp" presStyleIdx="0" presStyleCnt="3"/>
      <dgm:spPr/>
    </dgm:pt>
    <dgm:pt modelId="{841E58B6-0292-44B7-91BA-50F770792C0A}" type="pres">
      <dgm:prSet presAssocID="{E8B1699C-FAFD-47C9-8732-637CB98A200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3E06BB5E-C16F-4F6B-842F-E661149B6003}" type="pres">
      <dgm:prSet presAssocID="{E8B1699C-FAFD-47C9-8732-637CB98A2002}" presName="spaceRect" presStyleCnt="0"/>
      <dgm:spPr/>
    </dgm:pt>
    <dgm:pt modelId="{CF88E130-1FA5-4A68-8191-75EF2DE108D7}" type="pres">
      <dgm:prSet presAssocID="{E8B1699C-FAFD-47C9-8732-637CB98A2002}" presName="parTx" presStyleLbl="revTx" presStyleIdx="0" presStyleCnt="3">
        <dgm:presLayoutVars>
          <dgm:chMax val="0"/>
          <dgm:chPref val="0"/>
        </dgm:presLayoutVars>
      </dgm:prSet>
      <dgm:spPr/>
    </dgm:pt>
    <dgm:pt modelId="{945761C6-56A6-4717-BF78-4DD6619DA673}" type="pres">
      <dgm:prSet presAssocID="{B4467BFE-15A0-4C67-BC17-D45D6D34AB35}" presName="sibTrans" presStyleCnt="0"/>
      <dgm:spPr/>
    </dgm:pt>
    <dgm:pt modelId="{95506226-F01D-4A46-85FE-3412C44DA7DD}" type="pres">
      <dgm:prSet presAssocID="{9B7C80D0-7019-472D-8138-70F36BD19FFE}" presName="compNode" presStyleCnt="0"/>
      <dgm:spPr/>
    </dgm:pt>
    <dgm:pt modelId="{C2E071B2-6E91-4C47-8B2B-640383E58D7E}" type="pres">
      <dgm:prSet presAssocID="{9B7C80D0-7019-472D-8138-70F36BD19FFE}" presName="bgRect" presStyleLbl="bgShp" presStyleIdx="1" presStyleCnt="3"/>
      <dgm:spPr/>
    </dgm:pt>
    <dgm:pt modelId="{556485E0-0971-4040-AA2A-557EBB0D224C}" type="pres">
      <dgm:prSet presAssocID="{9B7C80D0-7019-472D-8138-70F36BD19FF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F33F9999-BE25-4BCE-BBF4-2076294AB46E}" type="pres">
      <dgm:prSet presAssocID="{9B7C80D0-7019-472D-8138-70F36BD19FFE}" presName="spaceRect" presStyleCnt="0"/>
      <dgm:spPr/>
    </dgm:pt>
    <dgm:pt modelId="{2683275F-D5F0-4725-BC9E-DD0E16B26EC5}" type="pres">
      <dgm:prSet presAssocID="{9B7C80D0-7019-472D-8138-70F36BD19FFE}" presName="parTx" presStyleLbl="revTx" presStyleIdx="1" presStyleCnt="3">
        <dgm:presLayoutVars>
          <dgm:chMax val="0"/>
          <dgm:chPref val="0"/>
        </dgm:presLayoutVars>
      </dgm:prSet>
      <dgm:spPr/>
    </dgm:pt>
    <dgm:pt modelId="{1BE1A580-0178-4DFE-999D-F1A3CCE5D1BB}" type="pres">
      <dgm:prSet presAssocID="{6936A558-EF23-4837-8E16-26BAC1D5ABD4}" presName="sibTrans" presStyleCnt="0"/>
      <dgm:spPr/>
    </dgm:pt>
    <dgm:pt modelId="{D490D855-7F61-4377-B9C9-525E60A99461}" type="pres">
      <dgm:prSet presAssocID="{E609C71E-DF60-4A09-91C9-3BDC2A4FEDD8}" presName="compNode" presStyleCnt="0"/>
      <dgm:spPr/>
    </dgm:pt>
    <dgm:pt modelId="{BDEA22F4-A43C-495B-A102-B2337F38A9EE}" type="pres">
      <dgm:prSet presAssocID="{E609C71E-DF60-4A09-91C9-3BDC2A4FEDD8}" presName="bgRect" presStyleLbl="bgShp" presStyleIdx="2" presStyleCnt="3" custLinFactNeighborY="-1045"/>
      <dgm:spPr/>
    </dgm:pt>
    <dgm:pt modelId="{70EC64C4-BC19-4A49-AB98-F628086FEC80}" type="pres">
      <dgm:prSet presAssocID="{E609C71E-DF60-4A09-91C9-3BDC2A4FEDD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57A7545-AAE7-4DF5-B9CA-C6B3D1D6781E}" type="pres">
      <dgm:prSet presAssocID="{E609C71E-DF60-4A09-91C9-3BDC2A4FEDD8}" presName="spaceRect" presStyleCnt="0"/>
      <dgm:spPr/>
    </dgm:pt>
    <dgm:pt modelId="{484D02C7-C494-442D-A56B-E52C10D4AB84}" type="pres">
      <dgm:prSet presAssocID="{E609C71E-DF60-4A09-91C9-3BDC2A4FEDD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59FC21C-1BF5-4CE9-9DA2-ED52E291B93A}" srcId="{E1C8F64F-9AFC-4DCE-B660-069141B25C1D}" destId="{E8B1699C-FAFD-47C9-8732-637CB98A2002}" srcOrd="0" destOrd="0" parTransId="{F4F12873-7053-4EC1-8EF4-CB05891ED630}" sibTransId="{B4467BFE-15A0-4C67-BC17-D45D6D34AB35}"/>
    <dgm:cxn modelId="{D18F2628-2B49-460A-9BFD-D36A0BCFD7F6}" type="presOf" srcId="{E8B1699C-FAFD-47C9-8732-637CB98A2002}" destId="{CF88E130-1FA5-4A68-8191-75EF2DE108D7}" srcOrd="0" destOrd="0" presId="urn:microsoft.com/office/officeart/2018/2/layout/IconVerticalSolidList"/>
    <dgm:cxn modelId="{A3B1463A-F595-48F0-A2CC-CE6D42F2BA96}" srcId="{E1C8F64F-9AFC-4DCE-B660-069141B25C1D}" destId="{9B7C80D0-7019-472D-8138-70F36BD19FFE}" srcOrd="1" destOrd="0" parTransId="{B1B4C37D-F538-4937-A0E0-5025BDF5E9DB}" sibTransId="{6936A558-EF23-4837-8E16-26BAC1D5ABD4}"/>
    <dgm:cxn modelId="{9EA3D76A-12C6-47DF-B175-D6FEE23622A8}" type="presOf" srcId="{E1C8F64F-9AFC-4DCE-B660-069141B25C1D}" destId="{416BDEAA-0ADA-4E1A-91EB-E353C581618A}" srcOrd="0" destOrd="0" presId="urn:microsoft.com/office/officeart/2018/2/layout/IconVerticalSolidList"/>
    <dgm:cxn modelId="{FDB73B9E-B01A-44B2-9CD3-439D33FF9C0D}" type="presOf" srcId="{E609C71E-DF60-4A09-91C9-3BDC2A4FEDD8}" destId="{484D02C7-C494-442D-A56B-E52C10D4AB84}" srcOrd="0" destOrd="0" presId="urn:microsoft.com/office/officeart/2018/2/layout/IconVerticalSolidList"/>
    <dgm:cxn modelId="{BAF9A7AA-0E2F-415F-A052-411B70CDFEF7}" type="presOf" srcId="{9B7C80D0-7019-472D-8138-70F36BD19FFE}" destId="{2683275F-D5F0-4725-BC9E-DD0E16B26EC5}" srcOrd="0" destOrd="0" presId="urn:microsoft.com/office/officeart/2018/2/layout/IconVerticalSolidList"/>
    <dgm:cxn modelId="{9F9DE7AF-3DDC-4BD8-A61F-EBD5D2A249C5}" srcId="{E1C8F64F-9AFC-4DCE-B660-069141B25C1D}" destId="{E609C71E-DF60-4A09-91C9-3BDC2A4FEDD8}" srcOrd="2" destOrd="0" parTransId="{A9B6D0B6-E52E-43CC-AD8B-58978A1FB527}" sibTransId="{3782FDEB-CD55-4330-B1EE-8D5A02FD2F39}"/>
    <dgm:cxn modelId="{FB5C9A8B-3A19-4A95-B743-2DDDFDA5623C}" type="presParOf" srcId="{416BDEAA-0ADA-4E1A-91EB-E353C581618A}" destId="{B5631AB4-8D51-498B-AC46-50FF09C3DE2E}" srcOrd="0" destOrd="0" presId="urn:microsoft.com/office/officeart/2018/2/layout/IconVerticalSolidList"/>
    <dgm:cxn modelId="{67EFD3A2-F866-4DD5-A3B6-E86D33104D63}" type="presParOf" srcId="{B5631AB4-8D51-498B-AC46-50FF09C3DE2E}" destId="{CB7AE159-221A-45D0-A4AF-F01F66F20678}" srcOrd="0" destOrd="0" presId="urn:microsoft.com/office/officeart/2018/2/layout/IconVerticalSolidList"/>
    <dgm:cxn modelId="{56A1C961-BB6A-406D-BBD1-9FE578223385}" type="presParOf" srcId="{B5631AB4-8D51-498B-AC46-50FF09C3DE2E}" destId="{841E58B6-0292-44B7-91BA-50F770792C0A}" srcOrd="1" destOrd="0" presId="urn:microsoft.com/office/officeart/2018/2/layout/IconVerticalSolidList"/>
    <dgm:cxn modelId="{48C4D0BA-A4C3-4E92-872E-7F4090B68B05}" type="presParOf" srcId="{B5631AB4-8D51-498B-AC46-50FF09C3DE2E}" destId="{3E06BB5E-C16F-4F6B-842F-E661149B6003}" srcOrd="2" destOrd="0" presId="urn:microsoft.com/office/officeart/2018/2/layout/IconVerticalSolidList"/>
    <dgm:cxn modelId="{9D6ED2DE-33C0-4169-805F-7C185EAC3284}" type="presParOf" srcId="{B5631AB4-8D51-498B-AC46-50FF09C3DE2E}" destId="{CF88E130-1FA5-4A68-8191-75EF2DE108D7}" srcOrd="3" destOrd="0" presId="urn:microsoft.com/office/officeart/2018/2/layout/IconVerticalSolidList"/>
    <dgm:cxn modelId="{8B23A153-6158-40E3-A0A0-77FCDBD2B1C3}" type="presParOf" srcId="{416BDEAA-0ADA-4E1A-91EB-E353C581618A}" destId="{945761C6-56A6-4717-BF78-4DD6619DA673}" srcOrd="1" destOrd="0" presId="urn:microsoft.com/office/officeart/2018/2/layout/IconVerticalSolidList"/>
    <dgm:cxn modelId="{71EC4053-B321-4E21-8567-FA39DCE33287}" type="presParOf" srcId="{416BDEAA-0ADA-4E1A-91EB-E353C581618A}" destId="{95506226-F01D-4A46-85FE-3412C44DA7DD}" srcOrd="2" destOrd="0" presId="urn:microsoft.com/office/officeart/2018/2/layout/IconVerticalSolidList"/>
    <dgm:cxn modelId="{64F1821A-9033-4C85-A014-7F4E5CF3337B}" type="presParOf" srcId="{95506226-F01D-4A46-85FE-3412C44DA7DD}" destId="{C2E071B2-6E91-4C47-8B2B-640383E58D7E}" srcOrd="0" destOrd="0" presId="urn:microsoft.com/office/officeart/2018/2/layout/IconVerticalSolidList"/>
    <dgm:cxn modelId="{F1599A4C-ABFC-404E-9E4D-D3BD6384BFF6}" type="presParOf" srcId="{95506226-F01D-4A46-85FE-3412C44DA7DD}" destId="{556485E0-0971-4040-AA2A-557EBB0D224C}" srcOrd="1" destOrd="0" presId="urn:microsoft.com/office/officeart/2018/2/layout/IconVerticalSolidList"/>
    <dgm:cxn modelId="{E5A929E7-681D-4557-AB50-7F5E99A91748}" type="presParOf" srcId="{95506226-F01D-4A46-85FE-3412C44DA7DD}" destId="{F33F9999-BE25-4BCE-BBF4-2076294AB46E}" srcOrd="2" destOrd="0" presId="urn:microsoft.com/office/officeart/2018/2/layout/IconVerticalSolidList"/>
    <dgm:cxn modelId="{991E8AD5-AD33-4F5D-A273-B3ECDB879512}" type="presParOf" srcId="{95506226-F01D-4A46-85FE-3412C44DA7DD}" destId="{2683275F-D5F0-4725-BC9E-DD0E16B26EC5}" srcOrd="3" destOrd="0" presId="urn:microsoft.com/office/officeart/2018/2/layout/IconVerticalSolidList"/>
    <dgm:cxn modelId="{F491BCD0-4E6C-4932-AD46-73FA1E46AD7B}" type="presParOf" srcId="{416BDEAA-0ADA-4E1A-91EB-E353C581618A}" destId="{1BE1A580-0178-4DFE-999D-F1A3CCE5D1BB}" srcOrd="3" destOrd="0" presId="urn:microsoft.com/office/officeart/2018/2/layout/IconVerticalSolidList"/>
    <dgm:cxn modelId="{7F428B15-1452-4C85-B7F6-F75389EC8B86}" type="presParOf" srcId="{416BDEAA-0ADA-4E1A-91EB-E353C581618A}" destId="{D490D855-7F61-4377-B9C9-525E60A99461}" srcOrd="4" destOrd="0" presId="urn:microsoft.com/office/officeart/2018/2/layout/IconVerticalSolidList"/>
    <dgm:cxn modelId="{4DA7FC69-08FC-432C-B682-C32DF12BEC8B}" type="presParOf" srcId="{D490D855-7F61-4377-B9C9-525E60A99461}" destId="{BDEA22F4-A43C-495B-A102-B2337F38A9EE}" srcOrd="0" destOrd="0" presId="urn:microsoft.com/office/officeart/2018/2/layout/IconVerticalSolidList"/>
    <dgm:cxn modelId="{B9C518C4-B801-4317-8CA3-57676A9A29C3}" type="presParOf" srcId="{D490D855-7F61-4377-B9C9-525E60A99461}" destId="{70EC64C4-BC19-4A49-AB98-F628086FEC80}" srcOrd="1" destOrd="0" presId="urn:microsoft.com/office/officeart/2018/2/layout/IconVerticalSolidList"/>
    <dgm:cxn modelId="{87D3D1CF-2A0B-4881-839E-600339B36D52}" type="presParOf" srcId="{D490D855-7F61-4377-B9C9-525E60A99461}" destId="{E57A7545-AAE7-4DF5-B9CA-C6B3D1D6781E}" srcOrd="2" destOrd="0" presId="urn:microsoft.com/office/officeart/2018/2/layout/IconVerticalSolidList"/>
    <dgm:cxn modelId="{0852FA5E-ADBC-4299-8005-4D7D7707A066}" type="presParOf" srcId="{D490D855-7F61-4377-B9C9-525E60A99461}" destId="{484D02C7-C494-442D-A56B-E52C10D4AB8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EDE074-E5D2-4C69-9706-C9EED4F323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E3DF0E-3862-4B05-81C4-EB71D54441E0}">
      <dgm:prSet/>
      <dgm:spPr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dirty="0">
              <a:solidFill>
                <a:schemeClr val="tx1"/>
              </a:solidFill>
            </a:rPr>
            <a:t>	</a:t>
          </a:r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The minimum absolute bias of the proposed estimator was observed near α = 0.06.</a:t>
          </a:r>
        </a:p>
      </dgm:t>
    </dgm:pt>
    <dgm:pt modelId="{7EEE9D35-3DD6-4C58-B33D-38D08067520C}" type="parTrans" cxnId="{26EE6DD6-5C15-4C38-A31A-BFF3B6945E9A}">
      <dgm:prSet/>
      <dgm:spPr/>
      <dgm:t>
        <a:bodyPr/>
        <a:lstStyle/>
        <a:p>
          <a:endParaRPr lang="en-US"/>
        </a:p>
      </dgm:t>
    </dgm:pt>
    <dgm:pt modelId="{396FAD83-34C2-4EEA-A3B4-FCEC1F0B4D69}" type="sibTrans" cxnId="{26EE6DD6-5C15-4C38-A31A-BFF3B6945E9A}">
      <dgm:prSet/>
      <dgm:spPr/>
      <dgm:t>
        <a:bodyPr/>
        <a:lstStyle/>
        <a:p>
          <a:endParaRPr lang="en-US"/>
        </a:p>
      </dgm:t>
    </dgm:pt>
    <dgm:pt modelId="{17CD2A0D-1F29-4764-BD4A-FD28391E029C}">
      <dgm:prSet/>
      <dgm:spPr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	This result outperformed both QD and MLE estimators.</a:t>
          </a:r>
        </a:p>
      </dgm:t>
    </dgm:pt>
    <dgm:pt modelId="{A08FB264-CC8F-4EE4-AC68-CD497A7BCF95}" type="parTrans" cxnId="{280B852F-F4B4-4ED4-9801-F5A4A6EE65E6}">
      <dgm:prSet/>
      <dgm:spPr/>
      <dgm:t>
        <a:bodyPr/>
        <a:lstStyle/>
        <a:p>
          <a:endParaRPr lang="en-US"/>
        </a:p>
      </dgm:t>
    </dgm:pt>
    <dgm:pt modelId="{7A867F2E-60AD-467D-B4FD-301B1906E951}" type="sibTrans" cxnId="{280B852F-F4B4-4ED4-9801-F5A4A6EE65E6}">
      <dgm:prSet/>
      <dgm:spPr/>
      <dgm:t>
        <a:bodyPr/>
        <a:lstStyle/>
        <a:p>
          <a:endParaRPr lang="en-US"/>
        </a:p>
      </dgm:t>
    </dgm:pt>
    <dgm:pt modelId="{435A863C-FD02-4E11-A95B-006758F2E252}">
      <dgm:prSet/>
      <dgm:spPr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	The plot showed a clear U-shape, suggesting that careful selection of α improves estimator performance.</a:t>
          </a:r>
        </a:p>
      </dgm:t>
    </dgm:pt>
    <dgm:pt modelId="{4DD606E7-2BF1-4DE9-9FC0-46F7B220D32D}" type="parTrans" cxnId="{B63619C9-C3DA-414B-99FB-0E403CE60F16}">
      <dgm:prSet/>
      <dgm:spPr/>
      <dgm:t>
        <a:bodyPr/>
        <a:lstStyle/>
        <a:p>
          <a:endParaRPr lang="en-US"/>
        </a:p>
      </dgm:t>
    </dgm:pt>
    <dgm:pt modelId="{52EC181B-1F68-4AB8-B2B6-CC2CAA8CBAA8}" type="sibTrans" cxnId="{B63619C9-C3DA-414B-99FB-0E403CE60F16}">
      <dgm:prSet/>
      <dgm:spPr/>
      <dgm:t>
        <a:bodyPr/>
        <a:lstStyle/>
        <a:p>
          <a:endParaRPr lang="en-US"/>
        </a:p>
      </dgm:t>
    </dgm:pt>
    <dgm:pt modelId="{99C81849-51EA-421C-AB21-39B016373877}" type="pres">
      <dgm:prSet presAssocID="{98EDE074-E5D2-4C69-9706-C9EED4F32354}" presName="linear" presStyleCnt="0">
        <dgm:presLayoutVars>
          <dgm:animLvl val="lvl"/>
          <dgm:resizeHandles val="exact"/>
        </dgm:presLayoutVars>
      </dgm:prSet>
      <dgm:spPr/>
    </dgm:pt>
    <dgm:pt modelId="{82DF5C0F-B213-4D55-86D0-762E8544A392}" type="pres">
      <dgm:prSet presAssocID="{30E3DF0E-3862-4B05-81C4-EB71D54441E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0894612-8FB4-4499-AE8B-CC6D28474662}" type="pres">
      <dgm:prSet presAssocID="{396FAD83-34C2-4EEA-A3B4-FCEC1F0B4D69}" presName="spacer" presStyleCnt="0"/>
      <dgm:spPr/>
    </dgm:pt>
    <dgm:pt modelId="{7EA0B21A-4EEB-4B3C-A9D5-90E055117037}" type="pres">
      <dgm:prSet presAssocID="{17CD2A0D-1F29-4764-BD4A-FD28391E029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8A923AD-697C-4BA2-AA3F-057323414795}" type="pres">
      <dgm:prSet presAssocID="{7A867F2E-60AD-467D-B4FD-301B1906E951}" presName="spacer" presStyleCnt="0"/>
      <dgm:spPr/>
    </dgm:pt>
    <dgm:pt modelId="{530A30BD-730C-4EDD-85EF-9286E9424B41}" type="pres">
      <dgm:prSet presAssocID="{435A863C-FD02-4E11-A95B-006758F2E25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26DF821-856E-43A5-AF59-1D2027839CB0}" type="presOf" srcId="{98EDE074-E5D2-4C69-9706-C9EED4F32354}" destId="{99C81849-51EA-421C-AB21-39B016373877}" srcOrd="0" destOrd="0" presId="urn:microsoft.com/office/officeart/2005/8/layout/vList2"/>
    <dgm:cxn modelId="{5C689327-4D4E-493E-88FD-09572D871479}" type="presOf" srcId="{30E3DF0E-3862-4B05-81C4-EB71D54441E0}" destId="{82DF5C0F-B213-4D55-86D0-762E8544A392}" srcOrd="0" destOrd="0" presId="urn:microsoft.com/office/officeart/2005/8/layout/vList2"/>
    <dgm:cxn modelId="{A55B022C-2DB6-4FA8-BAE2-D1826F404560}" type="presOf" srcId="{435A863C-FD02-4E11-A95B-006758F2E252}" destId="{530A30BD-730C-4EDD-85EF-9286E9424B41}" srcOrd="0" destOrd="0" presId="urn:microsoft.com/office/officeart/2005/8/layout/vList2"/>
    <dgm:cxn modelId="{280B852F-F4B4-4ED4-9801-F5A4A6EE65E6}" srcId="{98EDE074-E5D2-4C69-9706-C9EED4F32354}" destId="{17CD2A0D-1F29-4764-BD4A-FD28391E029C}" srcOrd="1" destOrd="0" parTransId="{A08FB264-CC8F-4EE4-AC68-CD497A7BCF95}" sibTransId="{7A867F2E-60AD-467D-B4FD-301B1906E951}"/>
    <dgm:cxn modelId="{A3BB43AF-4AAB-4B68-936A-DA5809E4761F}" type="presOf" srcId="{17CD2A0D-1F29-4764-BD4A-FD28391E029C}" destId="{7EA0B21A-4EEB-4B3C-A9D5-90E055117037}" srcOrd="0" destOrd="0" presId="urn:microsoft.com/office/officeart/2005/8/layout/vList2"/>
    <dgm:cxn modelId="{B63619C9-C3DA-414B-99FB-0E403CE60F16}" srcId="{98EDE074-E5D2-4C69-9706-C9EED4F32354}" destId="{435A863C-FD02-4E11-A95B-006758F2E252}" srcOrd="2" destOrd="0" parTransId="{4DD606E7-2BF1-4DE9-9FC0-46F7B220D32D}" sibTransId="{52EC181B-1F68-4AB8-B2B6-CC2CAA8CBAA8}"/>
    <dgm:cxn modelId="{26EE6DD6-5C15-4C38-A31A-BFF3B6945E9A}" srcId="{98EDE074-E5D2-4C69-9706-C9EED4F32354}" destId="{30E3DF0E-3862-4B05-81C4-EB71D54441E0}" srcOrd="0" destOrd="0" parTransId="{7EEE9D35-3DD6-4C58-B33D-38D08067520C}" sibTransId="{396FAD83-34C2-4EEA-A3B4-FCEC1F0B4D69}"/>
    <dgm:cxn modelId="{A7B6D38E-FBC6-4B87-91BF-C8D2886F2AA8}" type="presParOf" srcId="{99C81849-51EA-421C-AB21-39B016373877}" destId="{82DF5C0F-B213-4D55-86D0-762E8544A392}" srcOrd="0" destOrd="0" presId="urn:microsoft.com/office/officeart/2005/8/layout/vList2"/>
    <dgm:cxn modelId="{B77AA516-4223-4A6D-8E00-0FD75C9D9937}" type="presParOf" srcId="{99C81849-51EA-421C-AB21-39B016373877}" destId="{80894612-8FB4-4499-AE8B-CC6D28474662}" srcOrd="1" destOrd="0" presId="urn:microsoft.com/office/officeart/2005/8/layout/vList2"/>
    <dgm:cxn modelId="{ED14E580-E86F-4979-8E48-BF220F1911A0}" type="presParOf" srcId="{99C81849-51EA-421C-AB21-39B016373877}" destId="{7EA0B21A-4EEB-4B3C-A9D5-90E055117037}" srcOrd="2" destOrd="0" presId="urn:microsoft.com/office/officeart/2005/8/layout/vList2"/>
    <dgm:cxn modelId="{82756CF4-C209-47A4-8591-FC69B31A00A2}" type="presParOf" srcId="{99C81849-51EA-421C-AB21-39B016373877}" destId="{88A923AD-697C-4BA2-AA3F-057323414795}" srcOrd="3" destOrd="0" presId="urn:microsoft.com/office/officeart/2005/8/layout/vList2"/>
    <dgm:cxn modelId="{AD1AD81D-E922-4B72-B741-0739FD5927C1}" type="presParOf" srcId="{99C81849-51EA-421C-AB21-39B016373877}" destId="{530A30BD-730C-4EDD-85EF-9286E9424B4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9DA52A0-4ED6-4EFD-A678-C242CE61D6D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31DDBE-9049-44BD-9BD3-013FBFFDD9B4}">
      <dgm:prSet/>
      <dgm:spPr>
        <a:blipFill rotWithShape="0">
          <a:blip xmlns:r="http://schemas.openxmlformats.org/officeDocument/2006/relationships" r:embed="rId1"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• The minimum absolute MSE of the proposed estimator was observed near α = 0.</a:t>
          </a:r>
        </a:p>
      </dgm:t>
    </dgm:pt>
    <dgm:pt modelId="{1B3782B5-F94C-4CBD-9765-C2E20577CFB5}" type="parTrans" cxnId="{47EBB179-BBB7-4759-AA67-7107D633ABF2}">
      <dgm:prSet/>
      <dgm:spPr/>
      <dgm:t>
        <a:bodyPr/>
        <a:lstStyle/>
        <a:p>
          <a:endParaRPr lang="en-US"/>
        </a:p>
      </dgm:t>
    </dgm:pt>
    <dgm:pt modelId="{0CBF08A1-B240-4813-BA5B-84D76070F784}" type="sibTrans" cxnId="{47EBB179-BBB7-4759-AA67-7107D633ABF2}">
      <dgm:prSet/>
      <dgm:spPr/>
      <dgm:t>
        <a:bodyPr/>
        <a:lstStyle/>
        <a:p>
          <a:endParaRPr lang="en-US"/>
        </a:p>
      </dgm:t>
    </dgm:pt>
    <dgm:pt modelId="{6FA130B9-3084-4B6E-A314-6CFD66946E40}">
      <dgm:prSet/>
      <dgm:spPr>
        <a:blipFill rotWithShape="0">
          <a:blip xmlns:r="http://schemas.openxmlformats.org/officeDocument/2006/relationships" r:embed="rId1"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• This result outperformed both QD and MLE estimators.</a:t>
          </a:r>
        </a:p>
      </dgm:t>
    </dgm:pt>
    <dgm:pt modelId="{C7758B7C-F100-4BE2-A4CE-95C0363380EE}" type="parTrans" cxnId="{380A45F2-384F-454E-ADFB-22078E396126}">
      <dgm:prSet/>
      <dgm:spPr/>
      <dgm:t>
        <a:bodyPr/>
        <a:lstStyle/>
        <a:p>
          <a:endParaRPr lang="en-US"/>
        </a:p>
      </dgm:t>
    </dgm:pt>
    <dgm:pt modelId="{503250D7-3AC6-41ED-A985-A797E77A6720}" type="sibTrans" cxnId="{380A45F2-384F-454E-ADFB-22078E396126}">
      <dgm:prSet/>
      <dgm:spPr/>
      <dgm:t>
        <a:bodyPr/>
        <a:lstStyle/>
        <a:p>
          <a:endParaRPr lang="en-US"/>
        </a:p>
      </dgm:t>
    </dgm:pt>
    <dgm:pt modelId="{B59693CF-F853-49DE-BA1D-3AF04A0FCD92}">
      <dgm:prSet/>
      <dgm:spPr>
        <a:blipFill rotWithShape="0">
          <a:blip xmlns:r="http://schemas.openxmlformats.org/officeDocument/2006/relationships" r:embed="rId1"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• The plot showed a clear U-shape, suggesting that careful selection of α improves</a:t>
          </a:r>
          <a:r>
            <a:rPr lang="en-IN" dirty="0">
              <a:solidFill>
                <a:schemeClr val="tx1"/>
              </a:solidFill>
            </a:rPr>
            <a:t> estimator performance. </a:t>
          </a:r>
          <a:endParaRPr lang="en-US" dirty="0">
            <a:solidFill>
              <a:schemeClr val="tx1"/>
            </a:solidFill>
          </a:endParaRPr>
        </a:p>
      </dgm:t>
    </dgm:pt>
    <dgm:pt modelId="{A7B27D9B-F6FD-48AF-A701-ED111DC97D89}" type="parTrans" cxnId="{4DBE3646-EF36-467E-A869-C09FCCC2F4FF}">
      <dgm:prSet/>
      <dgm:spPr/>
      <dgm:t>
        <a:bodyPr/>
        <a:lstStyle/>
        <a:p>
          <a:endParaRPr lang="en-US"/>
        </a:p>
      </dgm:t>
    </dgm:pt>
    <dgm:pt modelId="{6F2E15E2-FEAC-4228-939F-856A67425B33}" type="sibTrans" cxnId="{4DBE3646-EF36-467E-A869-C09FCCC2F4FF}">
      <dgm:prSet/>
      <dgm:spPr/>
      <dgm:t>
        <a:bodyPr/>
        <a:lstStyle/>
        <a:p>
          <a:endParaRPr lang="en-US"/>
        </a:p>
      </dgm:t>
    </dgm:pt>
    <dgm:pt modelId="{12E5E832-FCED-47EA-BAA3-D4B456526076}" type="pres">
      <dgm:prSet presAssocID="{09DA52A0-4ED6-4EFD-A678-C242CE61D6DC}" presName="linear" presStyleCnt="0">
        <dgm:presLayoutVars>
          <dgm:animLvl val="lvl"/>
          <dgm:resizeHandles val="exact"/>
        </dgm:presLayoutVars>
      </dgm:prSet>
      <dgm:spPr/>
    </dgm:pt>
    <dgm:pt modelId="{4694BE00-09EF-4496-829E-3117BB9235C7}" type="pres">
      <dgm:prSet presAssocID="{B431DDBE-9049-44BD-9BD3-013FBFFDD9B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CEDF453-250D-4B2D-814C-36C42DFA81E9}" type="pres">
      <dgm:prSet presAssocID="{0CBF08A1-B240-4813-BA5B-84D76070F784}" presName="spacer" presStyleCnt="0"/>
      <dgm:spPr/>
    </dgm:pt>
    <dgm:pt modelId="{B8B87F36-A2BC-4643-BDBE-5E86596791CC}" type="pres">
      <dgm:prSet presAssocID="{6FA130B9-3084-4B6E-A314-6CFD66946E4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70C24CE-B3B7-4C25-8639-EAE32B2CDC71}" type="pres">
      <dgm:prSet presAssocID="{503250D7-3AC6-41ED-A985-A797E77A6720}" presName="spacer" presStyleCnt="0"/>
      <dgm:spPr/>
    </dgm:pt>
    <dgm:pt modelId="{67450CDD-9C77-440A-8F88-C042AFCC2A32}" type="pres">
      <dgm:prSet presAssocID="{B59693CF-F853-49DE-BA1D-3AF04A0FCD9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28CEB0D-1E02-4039-84DE-D71E59FBE980}" type="presOf" srcId="{B59693CF-F853-49DE-BA1D-3AF04A0FCD92}" destId="{67450CDD-9C77-440A-8F88-C042AFCC2A32}" srcOrd="0" destOrd="0" presId="urn:microsoft.com/office/officeart/2005/8/layout/vList2"/>
    <dgm:cxn modelId="{4DBE3646-EF36-467E-A869-C09FCCC2F4FF}" srcId="{09DA52A0-4ED6-4EFD-A678-C242CE61D6DC}" destId="{B59693CF-F853-49DE-BA1D-3AF04A0FCD92}" srcOrd="2" destOrd="0" parTransId="{A7B27D9B-F6FD-48AF-A701-ED111DC97D89}" sibTransId="{6F2E15E2-FEAC-4228-939F-856A67425B33}"/>
    <dgm:cxn modelId="{47EBB179-BBB7-4759-AA67-7107D633ABF2}" srcId="{09DA52A0-4ED6-4EFD-A678-C242CE61D6DC}" destId="{B431DDBE-9049-44BD-9BD3-013FBFFDD9B4}" srcOrd="0" destOrd="0" parTransId="{1B3782B5-F94C-4CBD-9765-C2E20577CFB5}" sibTransId="{0CBF08A1-B240-4813-BA5B-84D76070F784}"/>
    <dgm:cxn modelId="{6C3045AD-0765-4105-8DCD-80DBCAC061A9}" type="presOf" srcId="{B431DDBE-9049-44BD-9BD3-013FBFFDD9B4}" destId="{4694BE00-09EF-4496-829E-3117BB9235C7}" srcOrd="0" destOrd="0" presId="urn:microsoft.com/office/officeart/2005/8/layout/vList2"/>
    <dgm:cxn modelId="{F451ECB0-A1D6-4E3E-9DD1-3DFB573D5AE5}" type="presOf" srcId="{6FA130B9-3084-4B6E-A314-6CFD66946E40}" destId="{B8B87F36-A2BC-4643-BDBE-5E86596791CC}" srcOrd="0" destOrd="0" presId="urn:microsoft.com/office/officeart/2005/8/layout/vList2"/>
    <dgm:cxn modelId="{7699B6CB-45BC-4FDE-941E-96D9F0ADFA37}" type="presOf" srcId="{09DA52A0-4ED6-4EFD-A678-C242CE61D6DC}" destId="{12E5E832-FCED-47EA-BAA3-D4B456526076}" srcOrd="0" destOrd="0" presId="urn:microsoft.com/office/officeart/2005/8/layout/vList2"/>
    <dgm:cxn modelId="{380A45F2-384F-454E-ADFB-22078E396126}" srcId="{09DA52A0-4ED6-4EFD-A678-C242CE61D6DC}" destId="{6FA130B9-3084-4B6E-A314-6CFD66946E40}" srcOrd="1" destOrd="0" parTransId="{C7758B7C-F100-4BE2-A4CE-95C0363380EE}" sibTransId="{503250D7-3AC6-41ED-A985-A797E77A6720}"/>
    <dgm:cxn modelId="{969488D3-47A8-4C8B-975F-87D3835AF802}" type="presParOf" srcId="{12E5E832-FCED-47EA-BAA3-D4B456526076}" destId="{4694BE00-09EF-4496-829E-3117BB9235C7}" srcOrd="0" destOrd="0" presId="urn:microsoft.com/office/officeart/2005/8/layout/vList2"/>
    <dgm:cxn modelId="{063C8026-C9B7-48BB-9BBC-022EA58987DE}" type="presParOf" srcId="{12E5E832-FCED-47EA-BAA3-D4B456526076}" destId="{CCEDF453-250D-4B2D-814C-36C42DFA81E9}" srcOrd="1" destOrd="0" presId="urn:microsoft.com/office/officeart/2005/8/layout/vList2"/>
    <dgm:cxn modelId="{A46789F7-ADCB-4575-9512-9D33223047CC}" type="presParOf" srcId="{12E5E832-FCED-47EA-BAA3-D4B456526076}" destId="{B8B87F36-A2BC-4643-BDBE-5E86596791CC}" srcOrd="2" destOrd="0" presId="urn:microsoft.com/office/officeart/2005/8/layout/vList2"/>
    <dgm:cxn modelId="{6EF9F5BF-ACDD-4B91-924A-26258858F5D5}" type="presParOf" srcId="{12E5E832-FCED-47EA-BAA3-D4B456526076}" destId="{F70C24CE-B3B7-4C25-8639-EAE32B2CDC71}" srcOrd="3" destOrd="0" presId="urn:microsoft.com/office/officeart/2005/8/layout/vList2"/>
    <dgm:cxn modelId="{6F7B92C9-3D5E-483B-A699-C103FC1F5889}" type="presParOf" srcId="{12E5E832-FCED-47EA-BAA3-D4B456526076}" destId="{67450CDD-9C77-440A-8F88-C042AFCC2A3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817755-78B5-423D-BB9A-7B3EF35045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E7A851D-9448-441F-B5C4-CCBE290A9751}">
      <dgm:prSet/>
      <dgm:spPr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Classical estimators like MLE and QD perform poorly for Cauchy due to undefined mean and variance.</a:t>
          </a:r>
          <a:b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</a:br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Our fractional-based estimators remain well-defined and robust under such heavy-tail condition.</a:t>
          </a:r>
          <a:endParaRPr lang="en-IN" dirty="0">
            <a:solidFill>
              <a:schemeClr val="tx1"/>
            </a:solidFill>
            <a:latin typeface="Comic Sans MS" panose="030F0702030302020204" pitchFamily="66" charset="0"/>
          </a:endParaRPr>
        </a:p>
      </dgm:t>
    </dgm:pt>
    <dgm:pt modelId="{7F020401-FE08-4204-81A9-CF0E339B66FE}" type="parTrans" cxnId="{7DAB976E-D34E-4439-BBFB-375B45129707}">
      <dgm:prSet/>
      <dgm:spPr/>
      <dgm:t>
        <a:bodyPr/>
        <a:lstStyle/>
        <a:p>
          <a:endParaRPr lang="en-IN"/>
        </a:p>
      </dgm:t>
    </dgm:pt>
    <dgm:pt modelId="{207C5BDC-6752-412B-B8AD-066AE20F7924}" type="sibTrans" cxnId="{7DAB976E-D34E-4439-BBFB-375B45129707}">
      <dgm:prSet/>
      <dgm:spPr/>
      <dgm:t>
        <a:bodyPr/>
        <a:lstStyle/>
        <a:p>
          <a:endParaRPr lang="en-IN"/>
        </a:p>
      </dgm:t>
    </dgm:pt>
    <dgm:pt modelId="{70EAE01E-7B89-4D8D-9E78-785E9D2DA80B}">
      <dgm:prSet/>
      <dgm:spPr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The fractional moment estimation and approach can be adapted to distributions like Levy or stable distributions, where integer moment does not exist.</a:t>
          </a:r>
          <a:endParaRPr lang="en-IN" dirty="0">
            <a:solidFill>
              <a:schemeClr val="tx1"/>
            </a:solidFill>
            <a:latin typeface="Comic Sans MS" panose="030F0702030302020204" pitchFamily="66" charset="0"/>
          </a:endParaRPr>
        </a:p>
      </dgm:t>
    </dgm:pt>
    <dgm:pt modelId="{B7BDFE9B-C749-40C3-BC7E-1097F3BBD940}" type="parTrans" cxnId="{522E9884-4FB5-4D62-9825-ECF18D130F18}">
      <dgm:prSet/>
      <dgm:spPr/>
      <dgm:t>
        <a:bodyPr/>
        <a:lstStyle/>
        <a:p>
          <a:endParaRPr lang="en-IN"/>
        </a:p>
      </dgm:t>
    </dgm:pt>
    <dgm:pt modelId="{FAEAE1E9-C524-44F4-A458-F523B356A857}" type="sibTrans" cxnId="{522E9884-4FB5-4D62-9825-ECF18D130F18}">
      <dgm:prSet/>
      <dgm:spPr/>
      <dgm:t>
        <a:bodyPr/>
        <a:lstStyle/>
        <a:p>
          <a:endParaRPr lang="en-IN"/>
        </a:p>
      </dgm:t>
    </dgm:pt>
    <dgm:pt modelId="{20C35E6F-1D68-47D1-9946-C5C2DD61B0DE}">
      <dgm:prSet/>
      <dgm:spPr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omic Sans MS" panose="030F0702030302020204" pitchFamily="66" charset="0"/>
            </a:rPr>
            <a:t>We can extend this univariate estimator to a multivariate setup, enabling robust scale and covariance estimation for multivariate Cauchy distributions.</a:t>
          </a:r>
          <a:endParaRPr lang="en-IN" dirty="0">
            <a:solidFill>
              <a:schemeClr val="tx1"/>
            </a:solidFill>
            <a:latin typeface="Comic Sans MS" panose="030F0702030302020204" pitchFamily="66" charset="0"/>
          </a:endParaRPr>
        </a:p>
      </dgm:t>
    </dgm:pt>
    <dgm:pt modelId="{88BCBB12-03C6-4AD5-A520-6809991EACF6}" type="parTrans" cxnId="{45EA66EE-12C5-4434-86CF-5FA96A8D3E6C}">
      <dgm:prSet/>
      <dgm:spPr/>
      <dgm:t>
        <a:bodyPr/>
        <a:lstStyle/>
        <a:p>
          <a:endParaRPr lang="en-IN"/>
        </a:p>
      </dgm:t>
    </dgm:pt>
    <dgm:pt modelId="{4ED84BD0-4FC9-4293-B041-980F2B1D7271}" type="sibTrans" cxnId="{45EA66EE-12C5-4434-86CF-5FA96A8D3E6C}">
      <dgm:prSet/>
      <dgm:spPr/>
      <dgm:t>
        <a:bodyPr/>
        <a:lstStyle/>
        <a:p>
          <a:endParaRPr lang="en-IN"/>
        </a:p>
      </dgm:t>
    </dgm:pt>
    <dgm:pt modelId="{5C24F7C5-4E12-4A71-B7C6-E68B049A68C6}" type="pres">
      <dgm:prSet presAssocID="{A8817755-78B5-423D-BB9A-7B3EF35045BC}" presName="linear" presStyleCnt="0">
        <dgm:presLayoutVars>
          <dgm:animLvl val="lvl"/>
          <dgm:resizeHandles val="exact"/>
        </dgm:presLayoutVars>
      </dgm:prSet>
      <dgm:spPr/>
    </dgm:pt>
    <dgm:pt modelId="{AD829DD6-D0CE-47E2-94B2-76D1E50D5991}" type="pres">
      <dgm:prSet presAssocID="{7E7A851D-9448-441F-B5C4-CCBE290A9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20E5ABE-4D9B-4410-91CC-CF084D201E31}" type="pres">
      <dgm:prSet presAssocID="{207C5BDC-6752-412B-B8AD-066AE20F7924}" presName="spacer" presStyleCnt="0"/>
      <dgm:spPr/>
    </dgm:pt>
    <dgm:pt modelId="{92D901F7-EFC0-4728-BAF2-3DDAA2FFF321}" type="pres">
      <dgm:prSet presAssocID="{70EAE01E-7B89-4D8D-9E78-785E9D2DA8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312CF1D-0839-4AC8-A8B4-F87B73DC071A}" type="pres">
      <dgm:prSet presAssocID="{FAEAE1E9-C524-44F4-A458-F523B356A857}" presName="spacer" presStyleCnt="0"/>
      <dgm:spPr/>
    </dgm:pt>
    <dgm:pt modelId="{D7D0628A-732D-4AB5-A5A6-228940C24BC4}" type="pres">
      <dgm:prSet presAssocID="{20C35E6F-1D68-47D1-9946-C5C2DD61B0D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DAB976E-D34E-4439-BBFB-375B45129707}" srcId="{A8817755-78B5-423D-BB9A-7B3EF35045BC}" destId="{7E7A851D-9448-441F-B5C4-CCBE290A9751}" srcOrd="0" destOrd="0" parTransId="{7F020401-FE08-4204-81A9-CF0E339B66FE}" sibTransId="{207C5BDC-6752-412B-B8AD-066AE20F7924}"/>
    <dgm:cxn modelId="{5B113D4F-17B3-410D-8C44-FF55A7D12F6B}" type="presOf" srcId="{7E7A851D-9448-441F-B5C4-CCBE290A9751}" destId="{AD829DD6-D0CE-47E2-94B2-76D1E50D5991}" srcOrd="0" destOrd="0" presId="urn:microsoft.com/office/officeart/2005/8/layout/vList2"/>
    <dgm:cxn modelId="{522E9884-4FB5-4D62-9825-ECF18D130F18}" srcId="{A8817755-78B5-423D-BB9A-7B3EF35045BC}" destId="{70EAE01E-7B89-4D8D-9E78-785E9D2DA80B}" srcOrd="1" destOrd="0" parTransId="{B7BDFE9B-C749-40C3-BC7E-1097F3BBD940}" sibTransId="{FAEAE1E9-C524-44F4-A458-F523B356A857}"/>
    <dgm:cxn modelId="{2F21B28D-51AE-4B3A-AA14-0204A93A11BC}" type="presOf" srcId="{A8817755-78B5-423D-BB9A-7B3EF35045BC}" destId="{5C24F7C5-4E12-4A71-B7C6-E68B049A68C6}" srcOrd="0" destOrd="0" presId="urn:microsoft.com/office/officeart/2005/8/layout/vList2"/>
    <dgm:cxn modelId="{2F577EB2-03D6-4713-9456-BF98D00BEFF6}" type="presOf" srcId="{70EAE01E-7B89-4D8D-9E78-785E9D2DA80B}" destId="{92D901F7-EFC0-4728-BAF2-3DDAA2FFF321}" srcOrd="0" destOrd="0" presId="urn:microsoft.com/office/officeart/2005/8/layout/vList2"/>
    <dgm:cxn modelId="{8558F7D3-3A47-4B60-BCBD-C117E9981DB9}" type="presOf" srcId="{20C35E6F-1D68-47D1-9946-C5C2DD61B0DE}" destId="{D7D0628A-732D-4AB5-A5A6-228940C24BC4}" srcOrd="0" destOrd="0" presId="urn:microsoft.com/office/officeart/2005/8/layout/vList2"/>
    <dgm:cxn modelId="{45EA66EE-12C5-4434-86CF-5FA96A8D3E6C}" srcId="{A8817755-78B5-423D-BB9A-7B3EF35045BC}" destId="{20C35E6F-1D68-47D1-9946-C5C2DD61B0DE}" srcOrd="2" destOrd="0" parTransId="{88BCBB12-03C6-4AD5-A520-6809991EACF6}" sibTransId="{4ED84BD0-4FC9-4293-B041-980F2B1D7271}"/>
    <dgm:cxn modelId="{4EC87B69-AF45-4E26-8924-553C738D67BC}" type="presParOf" srcId="{5C24F7C5-4E12-4A71-B7C6-E68B049A68C6}" destId="{AD829DD6-D0CE-47E2-94B2-76D1E50D5991}" srcOrd="0" destOrd="0" presId="urn:microsoft.com/office/officeart/2005/8/layout/vList2"/>
    <dgm:cxn modelId="{A6E348CC-4E6D-470D-9487-19D84C65699F}" type="presParOf" srcId="{5C24F7C5-4E12-4A71-B7C6-E68B049A68C6}" destId="{020E5ABE-4D9B-4410-91CC-CF084D201E31}" srcOrd="1" destOrd="0" presId="urn:microsoft.com/office/officeart/2005/8/layout/vList2"/>
    <dgm:cxn modelId="{A7263F1F-5768-420F-9042-62458706F324}" type="presParOf" srcId="{5C24F7C5-4E12-4A71-B7C6-E68B049A68C6}" destId="{92D901F7-EFC0-4728-BAF2-3DDAA2FFF321}" srcOrd="2" destOrd="0" presId="urn:microsoft.com/office/officeart/2005/8/layout/vList2"/>
    <dgm:cxn modelId="{1B8B1F02-ED4A-48CA-8410-9B5DC17160FF}" type="presParOf" srcId="{5C24F7C5-4E12-4A71-B7C6-E68B049A68C6}" destId="{1312CF1D-0839-4AC8-A8B4-F87B73DC071A}" srcOrd="3" destOrd="0" presId="urn:microsoft.com/office/officeart/2005/8/layout/vList2"/>
    <dgm:cxn modelId="{DF92F2D9-0DFB-46C5-A9AF-A11FA5C79DAF}" type="presParOf" srcId="{5C24F7C5-4E12-4A71-B7C6-E68B049A68C6}" destId="{D7D0628A-732D-4AB5-A5A6-228940C24BC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AE159-221A-45D0-A4AF-F01F66F20678}">
      <dsp:nvSpPr>
        <dsp:cNvPr id="0" name=""/>
        <dsp:cNvSpPr/>
      </dsp:nvSpPr>
      <dsp:spPr>
        <a:xfrm>
          <a:off x="0" y="402"/>
          <a:ext cx="9603275" cy="94107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1E58B6-0292-44B7-91BA-50F770792C0A}">
      <dsp:nvSpPr>
        <dsp:cNvPr id="0" name=""/>
        <dsp:cNvSpPr/>
      </dsp:nvSpPr>
      <dsp:spPr>
        <a:xfrm>
          <a:off x="284675" y="212144"/>
          <a:ext cx="517592" cy="5175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88E130-1FA5-4A68-8191-75EF2DE108D7}">
      <dsp:nvSpPr>
        <dsp:cNvPr id="0" name=""/>
        <dsp:cNvSpPr/>
      </dsp:nvSpPr>
      <dsp:spPr>
        <a:xfrm>
          <a:off x="1086944" y="402"/>
          <a:ext cx="8516330" cy="9410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97" tIns="99597" rIns="99597" bIns="99597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To understand the statistical challenges in estimating the parameters of the Cauchy distribution, particularly the scale parameter </a:t>
          </a:r>
          <a:r>
            <a:rPr lang="el-GR" sz="1700" kern="1200" dirty="0"/>
            <a:t>σ</a:t>
          </a:r>
          <a:r>
            <a:rPr lang="en-IN" sz="1700" kern="1200" dirty="0"/>
            <a:t>.</a:t>
          </a:r>
          <a:endParaRPr lang="en-US" sz="1700" kern="1200" dirty="0"/>
        </a:p>
      </dsp:txBody>
      <dsp:txXfrm>
        <a:off x="1086944" y="402"/>
        <a:ext cx="8516330" cy="941077"/>
      </dsp:txXfrm>
    </dsp:sp>
    <dsp:sp modelId="{C2E071B2-6E91-4C47-8B2B-640383E58D7E}">
      <dsp:nvSpPr>
        <dsp:cNvPr id="0" name=""/>
        <dsp:cNvSpPr/>
      </dsp:nvSpPr>
      <dsp:spPr>
        <a:xfrm>
          <a:off x="0" y="1176749"/>
          <a:ext cx="9603275" cy="94107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6485E0-0971-4040-AA2A-557EBB0D224C}">
      <dsp:nvSpPr>
        <dsp:cNvPr id="0" name=""/>
        <dsp:cNvSpPr/>
      </dsp:nvSpPr>
      <dsp:spPr>
        <a:xfrm>
          <a:off x="284675" y="1388491"/>
          <a:ext cx="517592" cy="5175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83275F-D5F0-4725-BC9E-DD0E16B26EC5}">
      <dsp:nvSpPr>
        <dsp:cNvPr id="0" name=""/>
        <dsp:cNvSpPr/>
      </dsp:nvSpPr>
      <dsp:spPr>
        <a:xfrm>
          <a:off x="1086944" y="1176749"/>
          <a:ext cx="8516330" cy="9410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97" tIns="99597" rIns="99597" bIns="99597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To explore and implement fractional moment-based estimators for the scale parameter and study about the limiting behaviour of these estimators.</a:t>
          </a:r>
          <a:endParaRPr lang="en-US" sz="1700" kern="1200" dirty="0"/>
        </a:p>
      </dsp:txBody>
      <dsp:txXfrm>
        <a:off x="1086944" y="1176749"/>
        <a:ext cx="8516330" cy="941077"/>
      </dsp:txXfrm>
    </dsp:sp>
    <dsp:sp modelId="{BDEA22F4-A43C-495B-A102-B2337F38A9EE}">
      <dsp:nvSpPr>
        <dsp:cNvPr id="0" name=""/>
        <dsp:cNvSpPr/>
      </dsp:nvSpPr>
      <dsp:spPr>
        <a:xfrm>
          <a:off x="0" y="2343261"/>
          <a:ext cx="9603275" cy="94107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C64C4-BC19-4A49-AB98-F628086FEC80}">
      <dsp:nvSpPr>
        <dsp:cNvPr id="0" name=""/>
        <dsp:cNvSpPr/>
      </dsp:nvSpPr>
      <dsp:spPr>
        <a:xfrm>
          <a:off x="284675" y="2564838"/>
          <a:ext cx="517592" cy="5175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4D02C7-C494-442D-A56B-E52C10D4AB84}">
      <dsp:nvSpPr>
        <dsp:cNvPr id="0" name=""/>
        <dsp:cNvSpPr/>
      </dsp:nvSpPr>
      <dsp:spPr>
        <a:xfrm>
          <a:off x="1086944" y="2353096"/>
          <a:ext cx="8516330" cy="9410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97" tIns="99597" rIns="99597" bIns="99597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To assess estimator performance through simulation studies in R using metrics like bias and mean squared error (MSE).</a:t>
          </a:r>
          <a:endParaRPr lang="en-US" sz="1700" kern="1200" dirty="0"/>
        </a:p>
      </dsp:txBody>
      <dsp:txXfrm>
        <a:off x="1086944" y="2353096"/>
        <a:ext cx="8516330" cy="9410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F5C0F-B213-4D55-86D0-762E8544A392}">
      <dsp:nvSpPr>
        <dsp:cNvPr id="0" name=""/>
        <dsp:cNvSpPr/>
      </dsp:nvSpPr>
      <dsp:spPr>
        <a:xfrm>
          <a:off x="0" y="281279"/>
          <a:ext cx="8915399" cy="111150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sz="2500" kern="1200" dirty="0">
              <a:solidFill>
                <a:schemeClr val="tx1"/>
              </a:solidFill>
            </a:rPr>
            <a:t>	</a:t>
          </a:r>
          <a:r>
            <a:rPr lang="en-US" sz="2500" kern="1200" dirty="0">
              <a:solidFill>
                <a:schemeClr val="tx1"/>
              </a:solidFill>
              <a:latin typeface="Comic Sans MS" panose="030F0702030302020204" pitchFamily="66" charset="0"/>
            </a:rPr>
            <a:t>The minimum absolute bias of the proposed estimator was observed near α = 0.06.</a:t>
          </a:r>
        </a:p>
      </dsp:txBody>
      <dsp:txXfrm>
        <a:off x="54259" y="335538"/>
        <a:ext cx="8806881" cy="1002982"/>
      </dsp:txXfrm>
    </dsp:sp>
    <dsp:sp modelId="{7EA0B21A-4EEB-4B3C-A9D5-90E055117037}">
      <dsp:nvSpPr>
        <dsp:cNvPr id="0" name=""/>
        <dsp:cNvSpPr/>
      </dsp:nvSpPr>
      <dsp:spPr>
        <a:xfrm>
          <a:off x="0" y="1464779"/>
          <a:ext cx="8915399" cy="111150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sz="2500" kern="1200" dirty="0">
              <a:solidFill>
                <a:schemeClr val="tx1"/>
              </a:solidFill>
              <a:latin typeface="Comic Sans MS" panose="030F0702030302020204" pitchFamily="66" charset="0"/>
            </a:rPr>
            <a:t>	This result outperformed both QD and MLE estimators.</a:t>
          </a:r>
        </a:p>
      </dsp:txBody>
      <dsp:txXfrm>
        <a:off x="54259" y="1519038"/>
        <a:ext cx="8806881" cy="1002982"/>
      </dsp:txXfrm>
    </dsp:sp>
    <dsp:sp modelId="{530A30BD-730C-4EDD-85EF-9286E9424B41}">
      <dsp:nvSpPr>
        <dsp:cNvPr id="0" name=""/>
        <dsp:cNvSpPr/>
      </dsp:nvSpPr>
      <dsp:spPr>
        <a:xfrm>
          <a:off x="0" y="2648279"/>
          <a:ext cx="8915399" cy="111150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7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  <a:latin typeface="Comic Sans MS" panose="030F0702030302020204" pitchFamily="66" charset="0"/>
            </a:rPr>
            <a:t>•</a:t>
          </a:r>
          <a:r>
            <a:rPr lang="en-US" sz="2500" kern="1200" dirty="0">
              <a:solidFill>
                <a:schemeClr val="tx1"/>
              </a:solidFill>
              <a:latin typeface="Comic Sans MS" panose="030F0702030302020204" pitchFamily="66" charset="0"/>
            </a:rPr>
            <a:t>	The plot showed a clear U-shape, suggesting that careful selection of α improves estimator performance.</a:t>
          </a:r>
        </a:p>
      </dsp:txBody>
      <dsp:txXfrm>
        <a:off x="54259" y="2702538"/>
        <a:ext cx="8806881" cy="10029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94BE00-09EF-4496-829E-3117BB9235C7}">
      <dsp:nvSpPr>
        <dsp:cNvPr id="0" name=""/>
        <dsp:cNvSpPr/>
      </dsp:nvSpPr>
      <dsp:spPr>
        <a:xfrm>
          <a:off x="0" y="23513"/>
          <a:ext cx="9248060" cy="875160"/>
        </a:xfrm>
        <a:prstGeom prst="roundRect">
          <a:avLst/>
        </a:prstGeom>
        <a:blipFill rotWithShape="0">
          <a:blip xmlns:r="http://schemas.openxmlformats.org/officeDocument/2006/relationships" r:embed="rId1"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</a:rPr>
            <a:t>• The minimum absolute MSE of the proposed estimator was observed near α = 0.</a:t>
          </a:r>
        </a:p>
      </dsp:txBody>
      <dsp:txXfrm>
        <a:off x="42722" y="66235"/>
        <a:ext cx="9162616" cy="789716"/>
      </dsp:txXfrm>
    </dsp:sp>
    <dsp:sp modelId="{B8B87F36-A2BC-4643-BDBE-5E86596791CC}">
      <dsp:nvSpPr>
        <dsp:cNvPr id="0" name=""/>
        <dsp:cNvSpPr/>
      </dsp:nvSpPr>
      <dsp:spPr>
        <a:xfrm>
          <a:off x="0" y="962033"/>
          <a:ext cx="9248060" cy="875160"/>
        </a:xfrm>
        <a:prstGeom prst="roundRect">
          <a:avLst/>
        </a:prstGeom>
        <a:blipFill rotWithShape="0">
          <a:blip xmlns:r="http://schemas.openxmlformats.org/officeDocument/2006/relationships" r:embed="rId1"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</a:rPr>
            <a:t>• This result outperformed both QD and MLE estimators.</a:t>
          </a:r>
        </a:p>
      </dsp:txBody>
      <dsp:txXfrm>
        <a:off x="42722" y="1004755"/>
        <a:ext cx="9162616" cy="789716"/>
      </dsp:txXfrm>
    </dsp:sp>
    <dsp:sp modelId="{67450CDD-9C77-440A-8F88-C042AFCC2A32}">
      <dsp:nvSpPr>
        <dsp:cNvPr id="0" name=""/>
        <dsp:cNvSpPr/>
      </dsp:nvSpPr>
      <dsp:spPr>
        <a:xfrm>
          <a:off x="0" y="1900554"/>
          <a:ext cx="9248060" cy="875160"/>
        </a:xfrm>
        <a:prstGeom prst="roundRect">
          <a:avLst/>
        </a:prstGeom>
        <a:blipFill rotWithShape="0">
          <a:blip xmlns:r="http://schemas.openxmlformats.org/officeDocument/2006/relationships" r:embed="rId1"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</a:rPr>
            <a:t>• The plot showed a clear U-shape, suggesting that careful selection of α improves</a:t>
          </a:r>
          <a:r>
            <a:rPr lang="en-IN" sz="2200" kern="1200" dirty="0">
              <a:solidFill>
                <a:schemeClr val="tx1"/>
              </a:solidFill>
            </a:rPr>
            <a:t> estimator performance. 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42722" y="1943276"/>
        <a:ext cx="9162616" cy="78971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29DD6-D0CE-47E2-94B2-76D1E50D5991}">
      <dsp:nvSpPr>
        <dsp:cNvPr id="0" name=""/>
        <dsp:cNvSpPr/>
      </dsp:nvSpPr>
      <dsp:spPr>
        <a:xfrm>
          <a:off x="0" y="109326"/>
          <a:ext cx="10392737" cy="143208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Comic Sans MS" panose="030F0702030302020204" pitchFamily="66" charset="0"/>
            </a:rPr>
            <a:t>Classical estimators like MLE and QD perform poorly for Cauchy due to undefined mean and variance.</a:t>
          </a:r>
          <a:br>
            <a:rPr lang="en-US" sz="1800" kern="1200" dirty="0">
              <a:solidFill>
                <a:schemeClr val="tx1"/>
              </a:solidFill>
              <a:latin typeface="Comic Sans MS" panose="030F0702030302020204" pitchFamily="66" charset="0"/>
            </a:rPr>
          </a:br>
          <a:r>
            <a:rPr lang="en-US" sz="1800" kern="1200" dirty="0">
              <a:solidFill>
                <a:schemeClr val="tx1"/>
              </a:solidFill>
              <a:latin typeface="Comic Sans MS" panose="030F0702030302020204" pitchFamily="66" charset="0"/>
            </a:rPr>
            <a:t>Our fractional-based estimators remain well-defined and robust under such heavy-tail condition.</a:t>
          </a:r>
          <a:endParaRPr lang="en-IN" sz="1800" kern="1200" dirty="0">
            <a:solidFill>
              <a:schemeClr val="tx1"/>
            </a:solidFill>
            <a:latin typeface="Comic Sans MS" panose="030F0702030302020204" pitchFamily="66" charset="0"/>
          </a:endParaRPr>
        </a:p>
      </dsp:txBody>
      <dsp:txXfrm>
        <a:off x="69908" y="179234"/>
        <a:ext cx="10252921" cy="1292264"/>
      </dsp:txXfrm>
    </dsp:sp>
    <dsp:sp modelId="{92D901F7-EFC0-4728-BAF2-3DDAA2FFF321}">
      <dsp:nvSpPr>
        <dsp:cNvPr id="0" name=""/>
        <dsp:cNvSpPr/>
      </dsp:nvSpPr>
      <dsp:spPr>
        <a:xfrm>
          <a:off x="0" y="1593246"/>
          <a:ext cx="10392737" cy="143208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Comic Sans MS" panose="030F0702030302020204" pitchFamily="66" charset="0"/>
            </a:rPr>
            <a:t>The fractional moment estimation and approach can be adapted to distributions like Levy or stable distributions, where integer moment does not exist.</a:t>
          </a:r>
          <a:endParaRPr lang="en-IN" sz="1800" kern="1200" dirty="0">
            <a:solidFill>
              <a:schemeClr val="tx1"/>
            </a:solidFill>
            <a:latin typeface="Comic Sans MS" panose="030F0702030302020204" pitchFamily="66" charset="0"/>
          </a:endParaRPr>
        </a:p>
      </dsp:txBody>
      <dsp:txXfrm>
        <a:off x="69908" y="1663154"/>
        <a:ext cx="10252921" cy="1292264"/>
      </dsp:txXfrm>
    </dsp:sp>
    <dsp:sp modelId="{D7D0628A-732D-4AB5-A5A6-228940C24BC4}">
      <dsp:nvSpPr>
        <dsp:cNvPr id="0" name=""/>
        <dsp:cNvSpPr/>
      </dsp:nvSpPr>
      <dsp:spPr>
        <a:xfrm>
          <a:off x="0" y="3077166"/>
          <a:ext cx="10392737" cy="1432080"/>
        </a:xfrm>
        <a:prstGeom prst="roundRect">
          <a:avLst/>
        </a:prstGeom>
        <a:blipFill dpi="0" rotWithShape="0">
          <a:blip xmlns:r="http://schemas.openxmlformats.org/officeDocument/2006/relationships" r:embed="rId1">
            <a:alphaModFix amt="18000"/>
          </a:blip>
          <a:srcRect/>
          <a:tile tx="0" ty="0" sx="100000" sy="100000" flip="none" algn="tl"/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Comic Sans MS" panose="030F0702030302020204" pitchFamily="66" charset="0"/>
            </a:rPr>
            <a:t>We can extend this univariate estimator to a multivariate setup, enabling robust scale and covariance estimation for multivariate Cauchy distributions.</a:t>
          </a:r>
          <a:endParaRPr lang="en-IN" sz="1800" kern="1200" dirty="0">
            <a:solidFill>
              <a:schemeClr val="tx1"/>
            </a:solidFill>
            <a:latin typeface="Comic Sans MS" panose="030F0702030302020204" pitchFamily="66" charset="0"/>
          </a:endParaRPr>
        </a:p>
      </dsp:txBody>
      <dsp:txXfrm>
        <a:off x="69908" y="3147074"/>
        <a:ext cx="10252921" cy="12922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10.png>
</file>

<file path=ppt/media/image111.png>
</file>

<file path=ppt/media/image12.svg>
</file>

<file path=ppt/media/image13.png>
</file>

<file path=ppt/media/image130.png>
</file>

<file path=ppt/media/image14.png>
</file>

<file path=ppt/media/image14.svg>
</file>

<file path=ppt/media/image140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0.png>
</file>

<file path=ppt/media/image21.jpe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00.png>
</file>

<file path=ppt/media/image31.svg>
</file>

<file path=ppt/media/image32.png>
</file>

<file path=ppt/media/image33.svg>
</file>

<file path=ppt/media/image34.png>
</file>

<file path=ppt/media/image35.svg>
</file>

<file path=ppt/media/image36.jpg>
</file>

<file path=ppt/media/image37.jpeg>
</file>

<file path=ppt/media/image38.png>
</file>

<file path=ppt/media/image39.svg>
</file>

<file path=ppt/media/image4.svg>
</file>

<file path=ppt/media/image40.png>
</file>

<file path=ppt/media/image41.svg>
</file>

<file path=ppt/media/image42.jpeg>
</file>

<file path=ppt/media/image43.jpg>
</file>

<file path=ppt/media/image44.jpeg>
</file>

<file path=ppt/media/image45.jpg>
</file>

<file path=ppt/media/image46.jpg>
</file>

<file path=ppt/media/image47.jpg>
</file>

<file path=ppt/media/image48.jpg>
</file>

<file path=ppt/media/image49.jpeg>
</file>

<file path=ppt/media/image5.png>
</file>

<file path=ppt/media/image50.png>
</file>

<file path=ppt/media/image51.png>
</file>

<file path=ppt/media/image52.jpeg>
</file>

<file path=ppt/media/image53.jpeg>
</file>

<file path=ppt/media/image6.svg>
</file>

<file path=ppt/media/image7.jpeg>
</file>

<file path=ppt/media/image8.jpe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E8F73-EBDB-4F4A-BEF6-9B7AFC24F46B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E7A2C-2FB1-43D8-BE37-DB5EFC0CB4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9941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E7A2C-2FB1-43D8-BE37-DB5EFC0CB4C9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312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FDF36-F3A3-8F56-B409-85BD8B8F1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9234BF-CFF0-EB70-6C46-204297CD52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595C1-BD2C-EF1E-D16F-C3508293E7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07F3C-62F3-6025-D071-2666506F67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E7A2C-2FB1-43D8-BE37-DB5EFC0CB4C9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3139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338C08-B5A9-DA78-1FE4-12BEFEB61B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36" t="6121"/>
          <a:stretch/>
        </p:blipFill>
        <p:spPr>
          <a:xfrm rot="16200000" flipH="1" flipV="1">
            <a:off x="7528785" y="-1437953"/>
            <a:ext cx="3225262" cy="61011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0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0C4EDD-E959-BB97-7574-864A6EDFD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602251" y="4944272"/>
            <a:ext cx="3848748" cy="191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</p:spPr>
        <p:txBody>
          <a:bodyPr/>
          <a:lstStyle>
            <a:lvl1pPr>
              <a:spcAft>
                <a:spcPts val="600"/>
              </a:spcAft>
              <a:buClr>
                <a:schemeClr val="accent2"/>
              </a:buClr>
              <a:defRPr sz="22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724144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048F4-9454-D035-3356-DD623DFCEE42}"/>
              </a:ext>
            </a:extLst>
          </p:cNvPr>
          <p:cNvSpPr/>
          <p:nvPr userDrawn="1"/>
        </p:nvSpPr>
        <p:spPr>
          <a:xfrm rot="5400000">
            <a:off x="1361771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606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0.png"/><Relationship Id="rId5" Type="http://schemas.openxmlformats.org/officeDocument/2006/relationships/image" Target="../media/image24.png"/><Relationship Id="rId4" Type="http://schemas.microsoft.com/office/2017/06/relationships/model3d" Target="../media/model3d1.glb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diagramLayout" Target="../diagrams/layout2.xml"/><Relationship Id="rId3" Type="http://schemas.openxmlformats.org/officeDocument/2006/relationships/image" Target="../media/image27.svg"/><Relationship Id="rId7" Type="http://schemas.openxmlformats.org/officeDocument/2006/relationships/image" Target="../media/image35.svg"/><Relationship Id="rId12" Type="http://schemas.openxmlformats.org/officeDocument/2006/relationships/diagramData" Target="../diagrams/data2.xml"/><Relationship Id="rId2" Type="http://schemas.openxmlformats.org/officeDocument/2006/relationships/image" Target="../media/image26.png"/><Relationship Id="rId16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41.svg"/><Relationship Id="rId5" Type="http://schemas.openxmlformats.org/officeDocument/2006/relationships/image" Target="../media/image29.svg"/><Relationship Id="rId15" Type="http://schemas.openxmlformats.org/officeDocument/2006/relationships/diagramColors" Target="../diagrams/colors2.xml"/><Relationship Id="rId10" Type="http://schemas.openxmlformats.org/officeDocument/2006/relationships/image" Target="../media/image40.png"/><Relationship Id="rId4" Type="http://schemas.openxmlformats.org/officeDocument/2006/relationships/image" Target="../media/image28.png"/><Relationship Id="rId9" Type="http://schemas.openxmlformats.org/officeDocument/2006/relationships/image" Target="../media/image39.svg"/><Relationship Id="rId1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diagramLayout" Target="../diagrams/layout3.xml"/><Relationship Id="rId3" Type="http://schemas.openxmlformats.org/officeDocument/2006/relationships/image" Target="../media/image27.svg"/><Relationship Id="rId7" Type="http://schemas.openxmlformats.org/officeDocument/2006/relationships/image" Target="../media/image35.svg"/><Relationship Id="rId12" Type="http://schemas.openxmlformats.org/officeDocument/2006/relationships/diagramData" Target="../diagrams/data3.xml"/><Relationship Id="rId2" Type="http://schemas.openxmlformats.org/officeDocument/2006/relationships/image" Target="../media/image26.png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41.svg"/><Relationship Id="rId5" Type="http://schemas.openxmlformats.org/officeDocument/2006/relationships/image" Target="../media/image29.svg"/><Relationship Id="rId15" Type="http://schemas.openxmlformats.org/officeDocument/2006/relationships/diagramColors" Target="../diagrams/colors3.xml"/><Relationship Id="rId10" Type="http://schemas.openxmlformats.org/officeDocument/2006/relationships/image" Target="../media/image40.png"/><Relationship Id="rId4" Type="http://schemas.openxmlformats.org/officeDocument/2006/relationships/image" Target="../media/image28.png"/><Relationship Id="rId9" Type="http://schemas.openxmlformats.org/officeDocument/2006/relationships/image" Target="../media/image39.svg"/><Relationship Id="rId1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52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240" y="245806"/>
            <a:ext cx="10472484" cy="3667433"/>
          </a:xfrm>
        </p:spPr>
        <p:txBody>
          <a:bodyPr anchor="b">
            <a:normAutofit/>
          </a:bodyPr>
          <a:lstStyle/>
          <a:p>
            <a:pPr algn="r"/>
            <a:r>
              <a:rPr lang="en-IN" sz="4400" b="1" dirty="0">
                <a:solidFill>
                  <a:schemeClr val="tx1"/>
                </a:solidFill>
              </a:rPr>
              <a:t>ESTIMATION OF SCALE PARAMETER FOR CAUCHY DISTRIBUITION     </a:t>
            </a:r>
            <a:br>
              <a:rPr lang="en-IN" sz="4400" dirty="0">
                <a:solidFill>
                  <a:schemeClr val="tx1"/>
                </a:solidFill>
              </a:rPr>
            </a:br>
            <a:r>
              <a:rPr lang="en-IN" sz="4400" dirty="0">
                <a:solidFill>
                  <a:schemeClr val="tx1"/>
                </a:solidFill>
              </a:rPr>
              <a:t>                                          ~  </a:t>
            </a:r>
            <a:r>
              <a:rPr lang="en-IN" sz="4000" dirty="0">
                <a:solidFill>
                  <a:schemeClr val="tx1"/>
                </a:solidFill>
              </a:rPr>
              <a:t>A MOMENT                                                                    BASED APPROCH</a:t>
            </a:r>
            <a:br>
              <a:rPr lang="en-IN" sz="4400" dirty="0">
                <a:solidFill>
                  <a:schemeClr val="tx1"/>
                </a:solidFill>
              </a:rPr>
            </a:br>
            <a:br>
              <a:rPr lang="en-IN" sz="4400" dirty="0">
                <a:solidFill>
                  <a:schemeClr val="tx1"/>
                </a:solidFill>
              </a:rPr>
            </a:br>
            <a:r>
              <a:rPr lang="en-IN" sz="4400" dirty="0">
                <a:solidFill>
                  <a:schemeClr val="tx1"/>
                </a:solidFill>
              </a:rPr>
              <a:t> 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3799" y="3506875"/>
            <a:ext cx="4309592" cy="1875887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/>
              <a:t>Debapriyo Bhar</a:t>
            </a:r>
          </a:p>
          <a:p>
            <a:pPr>
              <a:lnSpc>
                <a:spcPct val="100000"/>
              </a:lnSpc>
            </a:pPr>
            <a:r>
              <a:rPr lang="en-US" sz="2400" b="1"/>
              <a:t>Arkabrata Mondal</a:t>
            </a:r>
          </a:p>
          <a:p>
            <a:pPr>
              <a:lnSpc>
                <a:spcPct val="100000"/>
              </a:lnSpc>
            </a:pPr>
            <a:r>
              <a:rPr lang="en-US" sz="2400" b="1"/>
              <a:t>Debajyoti Roy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7E7B7-6C0F-BECB-52B0-9DBB2A66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805844"/>
            <a:ext cx="9603275" cy="1049235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Cooper Black" panose="0208090404030B020404" pitchFamily="18" charset="0"/>
              </a:rPr>
              <a:t>Evaluation Metrics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FC3695F-9BE2-B54B-37AB-AC2B7D3E7866}"/>
              </a:ext>
            </a:extLst>
          </p:cNvPr>
          <p:cNvCxnSpPr>
            <a:cxnSpLocks/>
          </p:cNvCxnSpPr>
          <p:nvPr/>
        </p:nvCxnSpPr>
        <p:spPr>
          <a:xfrm>
            <a:off x="1238865" y="1337187"/>
            <a:ext cx="4139380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6062C0D-43D6-3F27-832B-A60F932BF026}"/>
              </a:ext>
            </a:extLst>
          </p:cNvPr>
          <p:cNvSpPr txBox="1"/>
          <p:nvPr/>
        </p:nvSpPr>
        <p:spPr>
          <a:xfrm>
            <a:off x="1130270" y="1681316"/>
            <a:ext cx="10265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For each estimator, the following statistical properties were computed:</a:t>
            </a:r>
          </a:p>
        </p:txBody>
      </p:sp>
      <p:pic>
        <p:nvPicPr>
          <p:cNvPr id="10" name="Graphic 9" descr="Open book with solid fill">
            <a:extLst>
              <a:ext uri="{FF2B5EF4-FFF2-40B4-BE49-F238E27FC236}">
                <a16:creationId xmlns:a16="http://schemas.microsoft.com/office/drawing/2014/main" id="{A74DFD2B-F452-9D6F-B8B5-E98984B21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8594" y="850106"/>
            <a:ext cx="443292" cy="443292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Wind turbine">
                <a:extLst>
                  <a:ext uri="{FF2B5EF4-FFF2-40B4-BE49-F238E27FC236}">
                    <a16:creationId xmlns:a16="http://schemas.microsoft.com/office/drawing/2014/main" id="{E17AFB3D-3F53-D682-D89E-BE62569A99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6349840"/>
                  </p:ext>
                </p:extLst>
              </p:nvPr>
            </p:nvGraphicFramePr>
            <p:xfrm>
              <a:off x="9558145" y="1066815"/>
              <a:ext cx="2633853" cy="472436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633853" cy="4724364"/>
                    </a:xfrm>
                    <a:prstGeom prst="rect">
                      <a:avLst/>
                    </a:prstGeom>
                  </am3d:spPr>
                  <am3d:camera>
                    <am3d:pos x="0" y="0" z="545419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819" d="1000000"/>
                    <am3d:preTrans dx="5926" dy="-17996460" dz="-487734"/>
                    <am3d:scale>
                      <am3d:sx n="1000000" d="1000000"/>
                      <am3d:sy n="1000000" d="1000000"/>
                      <am3d:sz n="1000000" d="1000000"/>
                    </am3d:scale>
                    <am3d:rot ax="204761" ay="-328647" az="-19564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2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Wind turbine">
                <a:extLst>
                  <a:ext uri="{FF2B5EF4-FFF2-40B4-BE49-F238E27FC236}">
                    <a16:creationId xmlns:a16="http://schemas.microsoft.com/office/drawing/2014/main" id="{E17AFB3D-3F53-D682-D89E-BE62569A9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58145" y="1066815"/>
                <a:ext cx="2633853" cy="4724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B8065B-6C0C-E584-9185-30A31D2F93C3}"/>
                  </a:ext>
                </a:extLst>
              </p:cNvPr>
              <p:cNvSpPr txBox="1"/>
              <p:nvPr/>
            </p:nvSpPr>
            <p:spPr>
              <a:xfrm>
                <a:off x="1238865" y="2615381"/>
                <a:ext cx="8229600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IN" sz="2000" b="1" dirty="0"/>
                  <a:t>Bias:</a:t>
                </a:r>
                <a:endParaRPr lang="en-IN" sz="2000" dirty="0"/>
              </a:p>
              <a:p>
                <a:pPr lvl="0" algn="ctr" fontAlgn="base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𝐵𝑖𝑎𝑠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I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I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IN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</m:e>
                        </m:acc>
                      </m:e>
                    </m:d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I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endParaRPr lang="en-IN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IN" sz="2000" b="1" dirty="0"/>
                  <a:t>Mean Squared Error (MSE):</a:t>
                </a:r>
                <a:endParaRPr lang="en-IN" sz="2000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MSE</m:t>
                      </m:r>
                      <m:r>
                        <a:rPr lang="en-I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I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I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I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IN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IN" sz="20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σ</m:t>
                                      </m:r>
                                    </m:e>
                                  </m:acc>
                                  <m:r>
                                    <a:rPr lang="en-IN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IN" sz="20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</m:d>
                            </m:e>
                            <m:sup>
                              <m:r>
                                <a:rPr lang="en-I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IN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B8065B-6C0C-E584-9185-30A31D2F93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865" y="2615381"/>
                <a:ext cx="8229600" cy="2215991"/>
              </a:xfrm>
              <a:prstGeom prst="rect">
                <a:avLst/>
              </a:prstGeom>
              <a:blipFill>
                <a:blip r:embed="rId6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D0C94A0-3FF6-5EDF-FA2F-7FF025635A4A}"/>
              </a:ext>
            </a:extLst>
          </p:cNvPr>
          <p:cNvSpPr txBox="1"/>
          <p:nvPr/>
        </p:nvSpPr>
        <p:spPr>
          <a:xfrm>
            <a:off x="668594" y="4938900"/>
            <a:ext cx="992074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ongolian Baiti" panose="03000500000000000000" pitchFamily="66" charset="0"/>
                <a:ea typeface="Cambria" panose="02040503050406030204" pitchFamily="18" charset="0"/>
                <a:cs typeface="Mongolian Baiti" panose="03000500000000000000" pitchFamily="66" charset="0"/>
              </a:rPr>
              <a:t>These metrics were used to evaluate the accuracy and consistency of each estimator under repeated sampling from the Cauchy distribution.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204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3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120" y="1408176"/>
            <a:ext cx="4297680" cy="4014216"/>
          </a:xfrm>
          <a:noFill/>
        </p:spPr>
        <p:txBody>
          <a:bodyPr>
            <a:normAutofit/>
          </a:bodyPr>
          <a:lstStyle/>
          <a:p>
            <a:r>
              <a:rPr lang="en-IN" sz="4800" b="1" dirty="0">
                <a:latin typeface="Cooper Black" panose="0208090404030B020404" pitchFamily="18" charset="0"/>
              </a:rPr>
              <a:t>Visualisation of Results</a:t>
            </a:r>
            <a:br>
              <a:rPr lang="en-IN" sz="4800" b="1" dirty="0"/>
            </a:br>
            <a:endParaRPr lang="en-US" sz="4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8D929C-9009-957F-5897-9AA1649E6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8EC13-CC66-14BE-C305-D90EB840C4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0128D6-4AA6-0F4D-CA10-F8B4ABCDBB05}"/>
                  </a:ext>
                </a:extLst>
              </p:cNvPr>
              <p:cNvSpPr txBox="1"/>
              <p:nvPr/>
            </p:nvSpPr>
            <p:spPr>
              <a:xfrm>
                <a:off x="4978400" y="346250"/>
                <a:ext cx="7213600" cy="45451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2800" dirty="0">
                    <a:latin typeface="Comic Sans MS" panose="030F0702030302020204" pitchFamily="66" charset="0"/>
                  </a:rPr>
                  <a:t>To evaluate and compare the performance of the proposed scale estimator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8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IN" sz="28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</m:e>
                    </m:acc>
                  </m:oMath>
                </a14:m>
                <a:r>
                  <a:rPr lang="en-IN" sz="2800" dirty="0"/>
                  <a:t> </a:t>
                </a:r>
                <a:r>
                  <a:rPr lang="en-IN" sz="2800" dirty="0">
                    <a:latin typeface="Comic Sans MS" panose="030F0702030302020204" pitchFamily="66" charset="0"/>
                  </a:rPr>
                  <a:t>with classical estimators like the sample QD and MLE, several visual tools were used. These include line plots of bias and MSE as functions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800" i="0"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IN" sz="2800" dirty="0">
                    <a:latin typeface="Comic Sans MS" panose="030F0702030302020204" pitchFamily="66" charset="0"/>
                  </a:rPr>
                  <a:t>, as well as histograms of the simulated estimates.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0128D6-4AA6-0F4D-CA10-F8B4ABCDBB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8400" y="346250"/>
                <a:ext cx="7213600" cy="4545155"/>
              </a:xfrm>
              <a:prstGeom prst="rect">
                <a:avLst/>
              </a:prstGeom>
              <a:blipFill>
                <a:blip r:embed="rId2"/>
                <a:stretch>
                  <a:fillRect l="-1775" r="-2620" b="-295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2424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8DC7-D4CE-FD84-2C99-B58827030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805844"/>
            <a:ext cx="9603275" cy="53134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Implementation in 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B8E18C2-76E8-3222-3D91-7077CBEE982C}"/>
              </a:ext>
            </a:extLst>
          </p:cNvPr>
          <p:cNvCxnSpPr>
            <a:endCxn id="2" idx="2"/>
          </p:cNvCxnSpPr>
          <p:nvPr/>
        </p:nvCxnSpPr>
        <p:spPr>
          <a:xfrm>
            <a:off x="1219200" y="1337187"/>
            <a:ext cx="4712708" cy="0"/>
          </a:xfrm>
          <a:prstGeom prst="line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101BB93-AB33-DFF5-4E6B-F4E51CDF4097}"/>
              </a:ext>
            </a:extLst>
          </p:cNvPr>
          <p:cNvSpPr txBox="1"/>
          <p:nvPr/>
        </p:nvSpPr>
        <p:spPr>
          <a:xfrm>
            <a:off x="1071714" y="1376517"/>
            <a:ext cx="5142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tka Text" pitchFamily="2" charset="0"/>
                <a:cs typeface="Microsoft Tai Le" panose="020B0502040204020203" pitchFamily="34" charset="0"/>
              </a:rPr>
              <a:t>Simulation details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5C153AB-3771-EE47-7312-649DE51E1BF3}"/>
                  </a:ext>
                </a:extLst>
              </p:cNvPr>
              <p:cNvSpPr txBox="1"/>
              <p:nvPr/>
            </p:nvSpPr>
            <p:spPr>
              <a:xfrm>
                <a:off x="1307690" y="2192594"/>
                <a:ext cx="8386916" cy="40626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IN" sz="2000" b="1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Sample size: </a:t>
                </a:r>
                <a:r>
                  <a:rPr lang="en-IN" sz="2000" dirty="0">
                    <a:latin typeface="Cambria Math" panose="02040503050406030204" pitchFamily="18" charset="0"/>
                    <a:ea typeface="Cambria Math" panose="02040503050406030204" pitchFamily="18" charset="0"/>
                    <a:cs typeface="Microsoft Tai Le" panose="020B0502040204020203" pitchFamily="34" charset="0"/>
                  </a:rPr>
                  <a:t>n = 14</a:t>
                </a: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IN" sz="2000" b="1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Number of simulations: </a:t>
                </a:r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1000</a:t>
                </a: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IN" sz="2000" b="1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Alpha values: </a:t>
                </a:r>
                <a:r>
                  <a:rPr lang="en-IN" sz="2000" dirty="0">
                    <a:latin typeface="Cambria Math" panose="02040503050406030204" pitchFamily="18" charset="0"/>
                    <a:ea typeface="Cambria Math" panose="02040503050406030204" pitchFamily="18" charset="0"/>
                    <a:cs typeface="Microsoft Tai Le" panose="020B0502040204020203" pitchFamily="34" charset="0"/>
                  </a:rPr>
                  <a:t>α ∈ (−0.99,−0.01] ∪ [0.01,0.99)</a:t>
                </a:r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, chosen to avoid singularities at </a:t>
                </a:r>
                <a:r>
                  <a:rPr lang="en-IN" sz="2000" dirty="0">
                    <a:latin typeface="Cambria Math" panose="02040503050406030204" pitchFamily="18" charset="0"/>
                    <a:ea typeface="Cambria Math" panose="02040503050406030204" pitchFamily="18" charset="0"/>
                    <a:cs typeface="Microsoft Tai Le" panose="020B0502040204020203" pitchFamily="34" charset="0"/>
                  </a:rPr>
                  <a:t>α = 0</a:t>
                </a:r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.</a:t>
                </a: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2000" b="1" i="1" smtClean="0">
                        <a:latin typeface="Cambria Math" panose="02040503050406030204" pitchFamily="18" charset="0"/>
                      </a:rPr>
                      <m:t>𝛍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= 5</a:t>
                </a: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2000" b="1" i="1">
                        <a:latin typeface="Cambria Math" panose="02040503050406030204" pitchFamily="18" charset="0"/>
                      </a:rPr>
                      <m:t>𝛔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= 2</a:t>
                </a: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IN" sz="2000" dirty="0">
                  <a:latin typeface="Microsoft Tai Le" panose="020B0502040204020203" pitchFamily="34" charset="0"/>
                  <a:cs typeface="Microsoft Tai Le" panose="020B0502040204020203" pitchFamily="34" charset="0"/>
                </a:endParaRPr>
              </a:p>
              <a:p>
                <a:pPr marL="285750" lvl="0" indent="-285750" fontAlgn="base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IN" sz="2000" dirty="0">
                  <a:latin typeface="Microsoft Tai Le" panose="020B0502040204020203" pitchFamily="34" charset="0"/>
                  <a:cs typeface="Microsoft Tai Le" panose="020B0502040204020203" pitchFamily="34" charset="0"/>
                </a:endParaRP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5C153AB-3771-EE47-7312-649DE51E1B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690" y="2192594"/>
                <a:ext cx="8386916" cy="4062651"/>
              </a:xfrm>
              <a:prstGeom prst="rect">
                <a:avLst/>
              </a:prstGeom>
              <a:blipFill>
                <a:blip r:embed="rId2"/>
                <a:stretch>
                  <a:fillRect l="-65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 descr="Bar graph with downward trend with solid fill">
            <a:extLst>
              <a:ext uri="{FF2B5EF4-FFF2-40B4-BE49-F238E27FC236}">
                <a16:creationId xmlns:a16="http://schemas.microsoft.com/office/drawing/2014/main" id="{453B0876-96CE-263F-045D-49869C09E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167111">
            <a:off x="7707506" y="1307691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</p:pic>
      <p:pic>
        <p:nvPicPr>
          <p:cNvPr id="7" name="Graphic 6" descr="Statistics with solid fill">
            <a:extLst>
              <a:ext uri="{FF2B5EF4-FFF2-40B4-BE49-F238E27FC236}">
                <a16:creationId xmlns:a16="http://schemas.microsoft.com/office/drawing/2014/main" id="{6A4D3813-087C-738A-90D5-92009212D3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855936">
            <a:off x="9816067" y="2047683"/>
            <a:ext cx="914400" cy="9144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</p:pic>
      <p:pic>
        <p:nvPicPr>
          <p:cNvPr id="8" name="Graphic 7" descr="Pandemic flattening curve line graph with solid fill">
            <a:extLst>
              <a:ext uri="{FF2B5EF4-FFF2-40B4-BE49-F238E27FC236}">
                <a16:creationId xmlns:a16="http://schemas.microsoft.com/office/drawing/2014/main" id="{D5E9453A-0677-99CD-6019-644BF5A352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 rot="745477">
            <a:off x="9061801" y="3647604"/>
            <a:ext cx="914400" cy="914400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perspectiveAbove"/>
            <a:lightRig rig="threePt" dir="t"/>
          </a:scene3d>
        </p:spPr>
      </p:pic>
      <p:pic>
        <p:nvPicPr>
          <p:cNvPr id="10" name="Graphic 9" descr="Artificial Intelligence with solid fill">
            <a:extLst>
              <a:ext uri="{FF2B5EF4-FFF2-40B4-BE49-F238E27FC236}">
                <a16:creationId xmlns:a16="http://schemas.microsoft.com/office/drawing/2014/main" id="{044B9366-9941-97C5-2259-2F0BA5D357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18943" y="4538055"/>
            <a:ext cx="846745" cy="846745"/>
          </a:xfrm>
          <a:prstGeom prst="rect">
            <a:avLst/>
          </a:prstGeom>
        </p:spPr>
      </p:pic>
      <p:pic>
        <p:nvPicPr>
          <p:cNvPr id="11" name="Graphic 10" descr="Questions with solid fill">
            <a:extLst>
              <a:ext uri="{FF2B5EF4-FFF2-40B4-BE49-F238E27FC236}">
                <a16:creationId xmlns:a16="http://schemas.microsoft.com/office/drawing/2014/main" id="{506EE952-61A7-14C4-2209-F86E9EA9346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745477">
            <a:off x="10485165" y="1135157"/>
            <a:ext cx="914400" cy="914400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perspectiveAbove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62319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6B51E-38CE-719F-8E56-797445B30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570676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 Black" panose="020B0A04020102020204" pitchFamily="34" charset="0"/>
              </a:rPr>
              <a:t>Absolute Bias vs </a:t>
            </a:r>
            <a:r>
              <a:rPr lang="en-IN" i="1" dirty="0">
                <a:latin typeface="Cooper Black" panose="0208090404030B020404" pitchFamily="18" charset="0"/>
                <a:ea typeface="Cambria Math" panose="02040503050406030204" pitchFamily="18" charset="0"/>
              </a:rPr>
              <a:t>α</a:t>
            </a:r>
            <a:br>
              <a:rPr lang="en-IN" b="1" dirty="0"/>
            </a:br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00465F-0C1E-032F-4D5C-DDF90F4620F3}"/>
              </a:ext>
            </a:extLst>
          </p:cNvPr>
          <p:cNvCxnSpPr>
            <a:cxnSpLocks/>
          </p:cNvCxnSpPr>
          <p:nvPr/>
        </p:nvCxnSpPr>
        <p:spPr>
          <a:xfrm>
            <a:off x="1130270" y="1524000"/>
            <a:ext cx="4670762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C748CF4-E6EA-16F9-5339-A2E3ABD8D87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9329" y="1801750"/>
            <a:ext cx="6012646" cy="37510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F0941C3-DB3B-9F7B-7E7C-B06A233C0966}"/>
                  </a:ext>
                </a:extLst>
              </p:cNvPr>
              <p:cNvSpPr/>
              <p:nvPr/>
            </p:nvSpPr>
            <p:spPr>
              <a:xfrm>
                <a:off x="8160027" y="1524000"/>
                <a:ext cx="3815664" cy="4306529"/>
              </a:xfrm>
              <a:prstGeom prst="roundRect">
                <a:avLst/>
              </a:prstGeom>
              <a:blipFill dpi="0" rotWithShape="1">
                <a:blip r:embed="rId3">
                  <a:alphaModFix amt="20000"/>
                </a:blip>
                <a:srcRect/>
                <a:tile tx="0" ty="0" sx="100000" sy="100000" flip="none" algn="tl"/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>
                    <a:solidFill>
                      <a:schemeClr val="tx1"/>
                    </a:solidFill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A line plot of the absolute bias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0" lang="en-IN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kumimoji="0" lang="en-IN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IN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𝜎</m:t>
                            </m:r>
                          </m:e>
                          <m:sub>
                            <m:r>
                              <a:rPr kumimoji="0" lang="en-IN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𝛼</m:t>
                            </m:r>
                          </m:sub>
                        </m:sSub>
                      </m:e>
                    </m:acc>
                  </m:oMath>
                </a14:m>
                <a:r>
                  <a:rPr kumimoji="0" lang="en-I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/>
                    <a:ea typeface="+mn-ea"/>
                    <a:cs typeface="+mn-cs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was generated over a range of α values from −0.5 to 0.5. Horizontal reference lines were also added to indicate the absolute bias of the QD and MLE estimators.</a:t>
                </a:r>
                <a:endParaRPr lang="en-IN" dirty="0">
                  <a:solidFill>
                    <a:schemeClr val="tx1"/>
                  </a:solidFill>
                  <a:latin typeface="Mongolian Baiti" panose="03000500000000000000" pitchFamily="66" charset="0"/>
                  <a:cs typeface="Mongolian Baiti" panose="03000500000000000000" pitchFamily="66" charset="0"/>
                </a:endParaRPr>
              </a:p>
            </p:txBody>
          </p:sp>
        </mc:Choice>
        <mc:Fallback xmlns="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F0941C3-DB3B-9F7B-7E7C-B06A233C09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0027" y="1524000"/>
                <a:ext cx="3815664" cy="4306529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C77A1C4-7A0C-3A65-D3A4-45448678FF6A}"/>
              </a:ext>
            </a:extLst>
          </p:cNvPr>
          <p:cNvSpPr/>
          <p:nvPr/>
        </p:nvSpPr>
        <p:spPr>
          <a:xfrm>
            <a:off x="6609522" y="3339548"/>
            <a:ext cx="1520687" cy="447515"/>
          </a:xfrm>
          <a:custGeom>
            <a:avLst/>
            <a:gdLst>
              <a:gd name="connsiteX0" fmla="*/ 0 w 1520687"/>
              <a:gd name="connsiteY0" fmla="*/ 308113 h 447515"/>
              <a:gd name="connsiteX1" fmla="*/ 9939 w 1520687"/>
              <a:gd name="connsiteY1" fmla="*/ 208722 h 447515"/>
              <a:gd name="connsiteX2" fmla="*/ 29817 w 1520687"/>
              <a:gd name="connsiteY2" fmla="*/ 188843 h 447515"/>
              <a:gd name="connsiteX3" fmla="*/ 79513 w 1520687"/>
              <a:gd name="connsiteY3" fmla="*/ 149087 h 447515"/>
              <a:gd name="connsiteX4" fmla="*/ 139148 w 1520687"/>
              <a:gd name="connsiteY4" fmla="*/ 79513 h 447515"/>
              <a:gd name="connsiteX5" fmla="*/ 198782 w 1520687"/>
              <a:gd name="connsiteY5" fmla="*/ 59635 h 447515"/>
              <a:gd name="connsiteX6" fmla="*/ 238539 w 1520687"/>
              <a:gd name="connsiteY6" fmla="*/ 29817 h 447515"/>
              <a:gd name="connsiteX7" fmla="*/ 437321 w 1520687"/>
              <a:gd name="connsiteY7" fmla="*/ 0 h 447515"/>
              <a:gd name="connsiteX8" fmla="*/ 546652 w 1520687"/>
              <a:gd name="connsiteY8" fmla="*/ 19878 h 447515"/>
              <a:gd name="connsiteX9" fmla="*/ 586408 w 1520687"/>
              <a:gd name="connsiteY9" fmla="*/ 69574 h 447515"/>
              <a:gd name="connsiteX10" fmla="*/ 636104 w 1520687"/>
              <a:gd name="connsiteY10" fmla="*/ 119269 h 447515"/>
              <a:gd name="connsiteX11" fmla="*/ 705678 w 1520687"/>
              <a:gd name="connsiteY11" fmla="*/ 248478 h 447515"/>
              <a:gd name="connsiteX12" fmla="*/ 636104 w 1520687"/>
              <a:gd name="connsiteY12" fmla="*/ 447261 h 447515"/>
              <a:gd name="connsiteX13" fmla="*/ 546652 w 1520687"/>
              <a:gd name="connsiteY13" fmla="*/ 427382 h 447515"/>
              <a:gd name="connsiteX14" fmla="*/ 506895 w 1520687"/>
              <a:gd name="connsiteY14" fmla="*/ 387626 h 447515"/>
              <a:gd name="connsiteX15" fmla="*/ 477078 w 1520687"/>
              <a:gd name="connsiteY15" fmla="*/ 298174 h 447515"/>
              <a:gd name="connsiteX16" fmla="*/ 506895 w 1520687"/>
              <a:gd name="connsiteY16" fmla="*/ 139148 h 447515"/>
              <a:gd name="connsiteX17" fmla="*/ 556591 w 1520687"/>
              <a:gd name="connsiteY17" fmla="*/ 99391 h 447515"/>
              <a:gd name="connsiteX18" fmla="*/ 655982 w 1520687"/>
              <a:gd name="connsiteY18" fmla="*/ 49695 h 447515"/>
              <a:gd name="connsiteX19" fmla="*/ 884582 w 1520687"/>
              <a:gd name="connsiteY19" fmla="*/ 59635 h 447515"/>
              <a:gd name="connsiteX20" fmla="*/ 934278 w 1520687"/>
              <a:gd name="connsiteY20" fmla="*/ 69574 h 447515"/>
              <a:gd name="connsiteX21" fmla="*/ 1003852 w 1520687"/>
              <a:gd name="connsiteY21" fmla="*/ 119269 h 447515"/>
              <a:gd name="connsiteX22" fmla="*/ 1033669 w 1520687"/>
              <a:gd name="connsiteY22" fmla="*/ 129209 h 447515"/>
              <a:gd name="connsiteX23" fmla="*/ 1063487 w 1520687"/>
              <a:gd name="connsiteY23" fmla="*/ 149087 h 447515"/>
              <a:gd name="connsiteX24" fmla="*/ 1103243 w 1520687"/>
              <a:gd name="connsiteY24" fmla="*/ 168965 h 447515"/>
              <a:gd name="connsiteX25" fmla="*/ 1133061 w 1520687"/>
              <a:gd name="connsiteY25" fmla="*/ 198782 h 447515"/>
              <a:gd name="connsiteX26" fmla="*/ 1172817 w 1520687"/>
              <a:gd name="connsiteY26" fmla="*/ 228600 h 447515"/>
              <a:gd name="connsiteX27" fmla="*/ 1272208 w 1520687"/>
              <a:gd name="connsiteY27" fmla="*/ 308113 h 447515"/>
              <a:gd name="connsiteX28" fmla="*/ 1351721 w 1520687"/>
              <a:gd name="connsiteY28" fmla="*/ 347869 h 447515"/>
              <a:gd name="connsiteX29" fmla="*/ 1371600 w 1520687"/>
              <a:gd name="connsiteY29" fmla="*/ 377687 h 447515"/>
              <a:gd name="connsiteX30" fmla="*/ 1431235 w 1520687"/>
              <a:gd name="connsiteY30" fmla="*/ 387626 h 447515"/>
              <a:gd name="connsiteX31" fmla="*/ 1461052 w 1520687"/>
              <a:gd name="connsiteY31" fmla="*/ 397565 h 447515"/>
              <a:gd name="connsiteX32" fmla="*/ 1500808 w 1520687"/>
              <a:gd name="connsiteY32" fmla="*/ 407504 h 447515"/>
              <a:gd name="connsiteX33" fmla="*/ 1520687 w 1520687"/>
              <a:gd name="connsiteY33" fmla="*/ 417443 h 44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520687" h="447515">
                <a:moveTo>
                  <a:pt x="0" y="308113"/>
                </a:moveTo>
                <a:cubicBezTo>
                  <a:pt x="3313" y="274983"/>
                  <a:pt x="1864" y="241023"/>
                  <a:pt x="9939" y="208722"/>
                </a:cubicBezTo>
                <a:cubicBezTo>
                  <a:pt x="12212" y="199631"/>
                  <a:pt x="22702" y="194941"/>
                  <a:pt x="29817" y="188843"/>
                </a:cubicBezTo>
                <a:cubicBezTo>
                  <a:pt x="45924" y="175037"/>
                  <a:pt x="64513" y="164087"/>
                  <a:pt x="79513" y="149087"/>
                </a:cubicBezTo>
                <a:cubicBezTo>
                  <a:pt x="97512" y="131088"/>
                  <a:pt x="114800" y="93039"/>
                  <a:pt x="139148" y="79513"/>
                </a:cubicBezTo>
                <a:cubicBezTo>
                  <a:pt x="157464" y="69337"/>
                  <a:pt x="178904" y="66261"/>
                  <a:pt x="198782" y="59635"/>
                </a:cubicBezTo>
                <a:cubicBezTo>
                  <a:pt x="212034" y="49696"/>
                  <a:pt x="223458" y="36672"/>
                  <a:pt x="238539" y="29817"/>
                </a:cubicBezTo>
                <a:cubicBezTo>
                  <a:pt x="299971" y="1893"/>
                  <a:pt x="373034" y="4945"/>
                  <a:pt x="437321" y="0"/>
                </a:cubicBezTo>
                <a:cubicBezTo>
                  <a:pt x="473765" y="6626"/>
                  <a:pt x="513086" y="4214"/>
                  <a:pt x="546652" y="19878"/>
                </a:cubicBezTo>
                <a:cubicBezTo>
                  <a:pt x="565876" y="28849"/>
                  <a:pt x="572217" y="53806"/>
                  <a:pt x="586408" y="69574"/>
                </a:cubicBezTo>
                <a:cubicBezTo>
                  <a:pt x="602080" y="86987"/>
                  <a:pt x="621469" y="100976"/>
                  <a:pt x="636104" y="119269"/>
                </a:cubicBezTo>
                <a:cubicBezTo>
                  <a:pt x="656129" y="144300"/>
                  <a:pt x="695688" y="228498"/>
                  <a:pt x="705678" y="248478"/>
                </a:cubicBezTo>
                <a:cubicBezTo>
                  <a:pt x="697899" y="297744"/>
                  <a:pt x="732506" y="454677"/>
                  <a:pt x="636104" y="447261"/>
                </a:cubicBezTo>
                <a:cubicBezTo>
                  <a:pt x="605649" y="444918"/>
                  <a:pt x="576469" y="434008"/>
                  <a:pt x="546652" y="427382"/>
                </a:cubicBezTo>
                <a:cubicBezTo>
                  <a:pt x="533400" y="414130"/>
                  <a:pt x="517291" y="403220"/>
                  <a:pt x="506895" y="387626"/>
                </a:cubicBezTo>
                <a:cubicBezTo>
                  <a:pt x="491925" y="365171"/>
                  <a:pt x="483702" y="324672"/>
                  <a:pt x="477078" y="298174"/>
                </a:cubicBezTo>
                <a:cubicBezTo>
                  <a:pt x="487017" y="245165"/>
                  <a:pt x="486865" y="189223"/>
                  <a:pt x="506895" y="139148"/>
                </a:cubicBezTo>
                <a:cubicBezTo>
                  <a:pt x="514774" y="119451"/>
                  <a:pt x="539212" y="111556"/>
                  <a:pt x="556591" y="99391"/>
                </a:cubicBezTo>
                <a:cubicBezTo>
                  <a:pt x="599917" y="69063"/>
                  <a:pt x="608362" y="68744"/>
                  <a:pt x="655982" y="49695"/>
                </a:cubicBezTo>
                <a:cubicBezTo>
                  <a:pt x="732182" y="53008"/>
                  <a:pt x="808504" y="54201"/>
                  <a:pt x="884582" y="59635"/>
                </a:cubicBezTo>
                <a:cubicBezTo>
                  <a:pt x="901432" y="60839"/>
                  <a:pt x="919168" y="62019"/>
                  <a:pt x="934278" y="69574"/>
                </a:cubicBezTo>
                <a:cubicBezTo>
                  <a:pt x="959769" y="82319"/>
                  <a:pt x="979414" y="104606"/>
                  <a:pt x="1003852" y="119269"/>
                </a:cubicBezTo>
                <a:cubicBezTo>
                  <a:pt x="1012836" y="124659"/>
                  <a:pt x="1024298" y="124524"/>
                  <a:pt x="1033669" y="129209"/>
                </a:cubicBezTo>
                <a:cubicBezTo>
                  <a:pt x="1044353" y="134551"/>
                  <a:pt x="1053115" y="143160"/>
                  <a:pt x="1063487" y="149087"/>
                </a:cubicBezTo>
                <a:cubicBezTo>
                  <a:pt x="1076351" y="156438"/>
                  <a:pt x="1091187" y="160353"/>
                  <a:pt x="1103243" y="168965"/>
                </a:cubicBezTo>
                <a:cubicBezTo>
                  <a:pt x="1114681" y="177135"/>
                  <a:pt x="1122389" y="189634"/>
                  <a:pt x="1133061" y="198782"/>
                </a:cubicBezTo>
                <a:cubicBezTo>
                  <a:pt x="1145638" y="209563"/>
                  <a:pt x="1160560" y="217457"/>
                  <a:pt x="1172817" y="228600"/>
                </a:cubicBezTo>
                <a:cubicBezTo>
                  <a:pt x="1261953" y="309633"/>
                  <a:pt x="1207394" y="286508"/>
                  <a:pt x="1272208" y="308113"/>
                </a:cubicBezTo>
                <a:cubicBezTo>
                  <a:pt x="1330743" y="366645"/>
                  <a:pt x="1229892" y="271725"/>
                  <a:pt x="1351721" y="347869"/>
                </a:cubicBezTo>
                <a:cubicBezTo>
                  <a:pt x="1361851" y="354200"/>
                  <a:pt x="1360915" y="372345"/>
                  <a:pt x="1371600" y="377687"/>
                </a:cubicBezTo>
                <a:cubicBezTo>
                  <a:pt x="1389625" y="386699"/>
                  <a:pt x="1411357" y="384313"/>
                  <a:pt x="1431235" y="387626"/>
                </a:cubicBezTo>
                <a:cubicBezTo>
                  <a:pt x="1441174" y="390939"/>
                  <a:pt x="1450978" y="394687"/>
                  <a:pt x="1461052" y="397565"/>
                </a:cubicBezTo>
                <a:cubicBezTo>
                  <a:pt x="1474186" y="401318"/>
                  <a:pt x="1487849" y="403184"/>
                  <a:pt x="1500808" y="407504"/>
                </a:cubicBezTo>
                <a:cubicBezTo>
                  <a:pt x="1507836" y="409847"/>
                  <a:pt x="1514061" y="414130"/>
                  <a:pt x="1520687" y="417443"/>
                </a:cubicBezTo>
              </a:path>
            </a:pathLst>
          </a:cu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Half Frame 14">
            <a:extLst>
              <a:ext uri="{FF2B5EF4-FFF2-40B4-BE49-F238E27FC236}">
                <a16:creationId xmlns:a16="http://schemas.microsoft.com/office/drawing/2014/main" id="{BF0BDF40-093B-5035-2F23-35866B231CC2}"/>
              </a:ext>
            </a:extLst>
          </p:cNvPr>
          <p:cNvSpPr/>
          <p:nvPr/>
        </p:nvSpPr>
        <p:spPr>
          <a:xfrm rot="9456844">
            <a:off x="7849224" y="3528178"/>
            <a:ext cx="248479" cy="298174"/>
          </a:xfrm>
          <a:prstGeom prst="halfFram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08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88309-59E6-4145-E8C9-F45922A3B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Bar graph with downward trend with solid fill">
            <a:extLst>
              <a:ext uri="{FF2B5EF4-FFF2-40B4-BE49-F238E27FC236}">
                <a16:creationId xmlns:a16="http://schemas.microsoft.com/office/drawing/2014/main" id="{82619A4D-54BD-0D35-3010-7DD45E4B7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167111">
            <a:off x="10633586" y="612478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</p:pic>
      <p:pic>
        <p:nvPicPr>
          <p:cNvPr id="13" name="Graphic 12" descr="Statistics with solid fill">
            <a:extLst>
              <a:ext uri="{FF2B5EF4-FFF2-40B4-BE49-F238E27FC236}">
                <a16:creationId xmlns:a16="http://schemas.microsoft.com/office/drawing/2014/main" id="{ED29316D-7EEA-D2F7-9692-C1307E309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855936">
            <a:off x="9816067" y="2047683"/>
            <a:ext cx="914400" cy="9144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</p:pic>
      <p:pic>
        <p:nvPicPr>
          <p:cNvPr id="15" name="Graphic 14" descr="Questions with solid fill">
            <a:extLst>
              <a:ext uri="{FF2B5EF4-FFF2-40B4-BE49-F238E27FC236}">
                <a16:creationId xmlns:a16="http://schemas.microsoft.com/office/drawing/2014/main" id="{14B29AA3-4B7C-2C1C-A968-A5A6FDDD7D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745477">
            <a:off x="10910920" y="2662084"/>
            <a:ext cx="914400" cy="914400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perspectiveAbove"/>
            <a:lightRig rig="threePt" dir="t"/>
          </a:scene3d>
        </p:spPr>
      </p:pic>
      <p:pic>
        <p:nvPicPr>
          <p:cNvPr id="17" name="Graphic 16" descr="Books on shelf with solid fill">
            <a:extLst>
              <a:ext uri="{FF2B5EF4-FFF2-40B4-BE49-F238E27FC236}">
                <a16:creationId xmlns:a16="http://schemas.microsoft.com/office/drawing/2014/main" id="{C8ED7747-F902-135A-240A-FF4426198F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906254">
            <a:off x="9635613" y="3514236"/>
            <a:ext cx="914400" cy="914400"/>
          </a:xfrm>
          <a:prstGeom prst="rect">
            <a:avLst/>
          </a:prstGeom>
          <a:effectLst>
            <a:innerShdw blurRad="63500" dist="50800" dir="10800000">
              <a:prstClr val="black">
                <a:alpha val="50000"/>
              </a:prstClr>
            </a:innerShdw>
            <a:reflection blurRad="6350" stA="50000" endA="300" endPos="55000" dir="5400000" sy="-100000" algn="bl" rotWithShape="0"/>
          </a:effectLst>
          <a:scene3d>
            <a:camera prst="obliqueBottomLeft"/>
            <a:lightRig rig="threePt" dir="t"/>
          </a:scene3d>
        </p:spPr>
      </p:pic>
      <p:pic>
        <p:nvPicPr>
          <p:cNvPr id="19" name="Graphic 18" descr="Brain in head with solid fill">
            <a:extLst>
              <a:ext uri="{FF2B5EF4-FFF2-40B4-BE49-F238E27FC236}">
                <a16:creationId xmlns:a16="http://schemas.microsoft.com/office/drawing/2014/main" id="{BCB4515D-E9E5-9FC2-F14A-AA5D86F233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216321">
            <a:off x="10762464" y="4436069"/>
            <a:ext cx="914400" cy="914400"/>
          </a:xfrm>
          <a:prstGeom prst="rect">
            <a:avLst/>
          </a:prstGeom>
          <a:effectLst>
            <a:reflection blurRad="6350" stA="50000" endA="300" endPos="90000" dist="50800" dir="5400000" sy="-100000" algn="bl" rotWithShape="0"/>
          </a:effectLst>
        </p:spPr>
      </p:pic>
      <p:graphicFrame>
        <p:nvGraphicFramePr>
          <p:cNvPr id="21" name="TextBox 2">
            <a:extLst>
              <a:ext uri="{FF2B5EF4-FFF2-40B4-BE49-F238E27FC236}">
                <a16:creationId xmlns:a16="http://schemas.microsoft.com/office/drawing/2014/main" id="{957C61FD-C706-63D8-8902-EDFDBF6E0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962759"/>
              </p:ext>
            </p:extLst>
          </p:nvPr>
        </p:nvGraphicFramePr>
        <p:xfrm>
          <a:off x="690231" y="1130710"/>
          <a:ext cx="8915399" cy="404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74653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4701-7607-85AF-D132-24A4F1AAC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855005"/>
            <a:ext cx="9603275" cy="580508"/>
          </a:xfrm>
        </p:spPr>
        <p:txBody>
          <a:bodyPr/>
          <a:lstStyle/>
          <a:p>
            <a:r>
              <a:rPr lang="en-IN" b="1" dirty="0">
                <a:latin typeface="Arial Black" panose="020B0A04020102020204" pitchFamily="34" charset="0"/>
              </a:rPr>
              <a:t>Mean Squared Error (MSE) vs </a:t>
            </a:r>
            <a:r>
              <a:rPr lang="en-IN" i="1" dirty="0">
                <a:latin typeface="Cooper Black" panose="0208090404030B020404" pitchFamily="18" charset="0"/>
                <a:ea typeface="Cambria Math" panose="02040503050406030204" pitchFamily="18" charset="0"/>
              </a:rPr>
              <a:t>α</a:t>
            </a:r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495B509-8A3B-47B7-A01A-CF612A09F6EA}"/>
              </a:ext>
            </a:extLst>
          </p:cNvPr>
          <p:cNvCxnSpPr>
            <a:cxnSpLocks/>
          </p:cNvCxnSpPr>
          <p:nvPr/>
        </p:nvCxnSpPr>
        <p:spPr>
          <a:xfrm>
            <a:off x="1130270" y="1455178"/>
            <a:ext cx="7138659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6F46F27-E362-4B4A-7473-328748E012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0271" y="1705875"/>
            <a:ext cx="6039252" cy="39673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F0D51518-5F0F-2632-ECF2-548EBF0813AB}"/>
                  </a:ext>
                </a:extLst>
              </p:cNvPr>
              <p:cNvSpPr/>
              <p:nvPr/>
            </p:nvSpPr>
            <p:spPr>
              <a:xfrm>
                <a:off x="8160027" y="1524000"/>
                <a:ext cx="3815664" cy="4306529"/>
              </a:xfrm>
              <a:prstGeom prst="roundRect">
                <a:avLst/>
              </a:prstGeom>
              <a:blipFill dpi="0" rotWithShape="1">
                <a:blip r:embed="rId3">
                  <a:alphaModFix amt="20000"/>
                </a:blip>
                <a:srcRect/>
                <a:tile tx="0" ty="0" sx="100000" sy="100000" flip="none" algn="tl"/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>
                    <a:solidFill>
                      <a:schemeClr val="tx1"/>
                    </a:solidFill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Another line plot shows how the MSE of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IN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 changes with </a:t>
                </a:r>
                <a:r>
                  <a:rPr lang="en-US" i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Mongolian Baiti" panose="03000500000000000000" pitchFamily="66" charset="0"/>
                  </a:rPr>
                  <a:t>α</a:t>
                </a:r>
                <a:r>
                  <a:rPr lang="en-US" dirty="0">
                    <a:solidFill>
                      <a:schemeClr val="tx1"/>
                    </a:solidFill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. Horizontal lines were again drawn to mark the MSE values of QD and MLE.</a:t>
                </a:r>
                <a:endParaRPr lang="en-IN" dirty="0">
                  <a:solidFill>
                    <a:schemeClr val="tx1"/>
                  </a:solidFill>
                  <a:latin typeface="Mongolian Baiti" panose="03000500000000000000" pitchFamily="66" charset="0"/>
                  <a:cs typeface="Mongolian Baiti" panose="03000500000000000000" pitchFamily="66" charset="0"/>
                </a:endParaRPr>
              </a:p>
            </p:txBody>
          </p:sp>
        </mc:Choice>
        <mc:Fallback xmlns=""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F0D51518-5F0F-2632-ECF2-548EBF0813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0027" y="1524000"/>
                <a:ext cx="3815664" cy="4306529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19ABAE0-002F-1002-6B9B-145EDA4CC79B}"/>
              </a:ext>
            </a:extLst>
          </p:cNvPr>
          <p:cNvSpPr/>
          <p:nvPr/>
        </p:nvSpPr>
        <p:spPr>
          <a:xfrm>
            <a:off x="6609522" y="3339548"/>
            <a:ext cx="1520687" cy="447515"/>
          </a:xfrm>
          <a:custGeom>
            <a:avLst/>
            <a:gdLst>
              <a:gd name="connsiteX0" fmla="*/ 0 w 1520687"/>
              <a:gd name="connsiteY0" fmla="*/ 308113 h 447515"/>
              <a:gd name="connsiteX1" fmla="*/ 9939 w 1520687"/>
              <a:gd name="connsiteY1" fmla="*/ 208722 h 447515"/>
              <a:gd name="connsiteX2" fmla="*/ 29817 w 1520687"/>
              <a:gd name="connsiteY2" fmla="*/ 188843 h 447515"/>
              <a:gd name="connsiteX3" fmla="*/ 79513 w 1520687"/>
              <a:gd name="connsiteY3" fmla="*/ 149087 h 447515"/>
              <a:gd name="connsiteX4" fmla="*/ 139148 w 1520687"/>
              <a:gd name="connsiteY4" fmla="*/ 79513 h 447515"/>
              <a:gd name="connsiteX5" fmla="*/ 198782 w 1520687"/>
              <a:gd name="connsiteY5" fmla="*/ 59635 h 447515"/>
              <a:gd name="connsiteX6" fmla="*/ 238539 w 1520687"/>
              <a:gd name="connsiteY6" fmla="*/ 29817 h 447515"/>
              <a:gd name="connsiteX7" fmla="*/ 437321 w 1520687"/>
              <a:gd name="connsiteY7" fmla="*/ 0 h 447515"/>
              <a:gd name="connsiteX8" fmla="*/ 546652 w 1520687"/>
              <a:gd name="connsiteY8" fmla="*/ 19878 h 447515"/>
              <a:gd name="connsiteX9" fmla="*/ 586408 w 1520687"/>
              <a:gd name="connsiteY9" fmla="*/ 69574 h 447515"/>
              <a:gd name="connsiteX10" fmla="*/ 636104 w 1520687"/>
              <a:gd name="connsiteY10" fmla="*/ 119269 h 447515"/>
              <a:gd name="connsiteX11" fmla="*/ 705678 w 1520687"/>
              <a:gd name="connsiteY11" fmla="*/ 248478 h 447515"/>
              <a:gd name="connsiteX12" fmla="*/ 636104 w 1520687"/>
              <a:gd name="connsiteY12" fmla="*/ 447261 h 447515"/>
              <a:gd name="connsiteX13" fmla="*/ 546652 w 1520687"/>
              <a:gd name="connsiteY13" fmla="*/ 427382 h 447515"/>
              <a:gd name="connsiteX14" fmla="*/ 506895 w 1520687"/>
              <a:gd name="connsiteY14" fmla="*/ 387626 h 447515"/>
              <a:gd name="connsiteX15" fmla="*/ 477078 w 1520687"/>
              <a:gd name="connsiteY15" fmla="*/ 298174 h 447515"/>
              <a:gd name="connsiteX16" fmla="*/ 506895 w 1520687"/>
              <a:gd name="connsiteY16" fmla="*/ 139148 h 447515"/>
              <a:gd name="connsiteX17" fmla="*/ 556591 w 1520687"/>
              <a:gd name="connsiteY17" fmla="*/ 99391 h 447515"/>
              <a:gd name="connsiteX18" fmla="*/ 655982 w 1520687"/>
              <a:gd name="connsiteY18" fmla="*/ 49695 h 447515"/>
              <a:gd name="connsiteX19" fmla="*/ 884582 w 1520687"/>
              <a:gd name="connsiteY19" fmla="*/ 59635 h 447515"/>
              <a:gd name="connsiteX20" fmla="*/ 934278 w 1520687"/>
              <a:gd name="connsiteY20" fmla="*/ 69574 h 447515"/>
              <a:gd name="connsiteX21" fmla="*/ 1003852 w 1520687"/>
              <a:gd name="connsiteY21" fmla="*/ 119269 h 447515"/>
              <a:gd name="connsiteX22" fmla="*/ 1033669 w 1520687"/>
              <a:gd name="connsiteY22" fmla="*/ 129209 h 447515"/>
              <a:gd name="connsiteX23" fmla="*/ 1063487 w 1520687"/>
              <a:gd name="connsiteY23" fmla="*/ 149087 h 447515"/>
              <a:gd name="connsiteX24" fmla="*/ 1103243 w 1520687"/>
              <a:gd name="connsiteY24" fmla="*/ 168965 h 447515"/>
              <a:gd name="connsiteX25" fmla="*/ 1133061 w 1520687"/>
              <a:gd name="connsiteY25" fmla="*/ 198782 h 447515"/>
              <a:gd name="connsiteX26" fmla="*/ 1172817 w 1520687"/>
              <a:gd name="connsiteY26" fmla="*/ 228600 h 447515"/>
              <a:gd name="connsiteX27" fmla="*/ 1272208 w 1520687"/>
              <a:gd name="connsiteY27" fmla="*/ 308113 h 447515"/>
              <a:gd name="connsiteX28" fmla="*/ 1351721 w 1520687"/>
              <a:gd name="connsiteY28" fmla="*/ 347869 h 447515"/>
              <a:gd name="connsiteX29" fmla="*/ 1371600 w 1520687"/>
              <a:gd name="connsiteY29" fmla="*/ 377687 h 447515"/>
              <a:gd name="connsiteX30" fmla="*/ 1431235 w 1520687"/>
              <a:gd name="connsiteY30" fmla="*/ 387626 h 447515"/>
              <a:gd name="connsiteX31" fmla="*/ 1461052 w 1520687"/>
              <a:gd name="connsiteY31" fmla="*/ 397565 h 447515"/>
              <a:gd name="connsiteX32" fmla="*/ 1500808 w 1520687"/>
              <a:gd name="connsiteY32" fmla="*/ 407504 h 447515"/>
              <a:gd name="connsiteX33" fmla="*/ 1520687 w 1520687"/>
              <a:gd name="connsiteY33" fmla="*/ 417443 h 44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520687" h="447515">
                <a:moveTo>
                  <a:pt x="0" y="308113"/>
                </a:moveTo>
                <a:cubicBezTo>
                  <a:pt x="3313" y="274983"/>
                  <a:pt x="1864" y="241023"/>
                  <a:pt x="9939" y="208722"/>
                </a:cubicBezTo>
                <a:cubicBezTo>
                  <a:pt x="12212" y="199631"/>
                  <a:pt x="22702" y="194941"/>
                  <a:pt x="29817" y="188843"/>
                </a:cubicBezTo>
                <a:cubicBezTo>
                  <a:pt x="45924" y="175037"/>
                  <a:pt x="64513" y="164087"/>
                  <a:pt x="79513" y="149087"/>
                </a:cubicBezTo>
                <a:cubicBezTo>
                  <a:pt x="97512" y="131088"/>
                  <a:pt x="114800" y="93039"/>
                  <a:pt x="139148" y="79513"/>
                </a:cubicBezTo>
                <a:cubicBezTo>
                  <a:pt x="157464" y="69337"/>
                  <a:pt x="178904" y="66261"/>
                  <a:pt x="198782" y="59635"/>
                </a:cubicBezTo>
                <a:cubicBezTo>
                  <a:pt x="212034" y="49696"/>
                  <a:pt x="223458" y="36672"/>
                  <a:pt x="238539" y="29817"/>
                </a:cubicBezTo>
                <a:cubicBezTo>
                  <a:pt x="299971" y="1893"/>
                  <a:pt x="373034" y="4945"/>
                  <a:pt x="437321" y="0"/>
                </a:cubicBezTo>
                <a:cubicBezTo>
                  <a:pt x="473765" y="6626"/>
                  <a:pt x="513086" y="4214"/>
                  <a:pt x="546652" y="19878"/>
                </a:cubicBezTo>
                <a:cubicBezTo>
                  <a:pt x="565876" y="28849"/>
                  <a:pt x="572217" y="53806"/>
                  <a:pt x="586408" y="69574"/>
                </a:cubicBezTo>
                <a:cubicBezTo>
                  <a:pt x="602080" y="86987"/>
                  <a:pt x="621469" y="100976"/>
                  <a:pt x="636104" y="119269"/>
                </a:cubicBezTo>
                <a:cubicBezTo>
                  <a:pt x="656129" y="144300"/>
                  <a:pt x="695688" y="228498"/>
                  <a:pt x="705678" y="248478"/>
                </a:cubicBezTo>
                <a:cubicBezTo>
                  <a:pt x="697899" y="297744"/>
                  <a:pt x="732506" y="454677"/>
                  <a:pt x="636104" y="447261"/>
                </a:cubicBezTo>
                <a:cubicBezTo>
                  <a:pt x="605649" y="444918"/>
                  <a:pt x="576469" y="434008"/>
                  <a:pt x="546652" y="427382"/>
                </a:cubicBezTo>
                <a:cubicBezTo>
                  <a:pt x="533400" y="414130"/>
                  <a:pt x="517291" y="403220"/>
                  <a:pt x="506895" y="387626"/>
                </a:cubicBezTo>
                <a:cubicBezTo>
                  <a:pt x="491925" y="365171"/>
                  <a:pt x="483702" y="324672"/>
                  <a:pt x="477078" y="298174"/>
                </a:cubicBezTo>
                <a:cubicBezTo>
                  <a:pt x="487017" y="245165"/>
                  <a:pt x="486865" y="189223"/>
                  <a:pt x="506895" y="139148"/>
                </a:cubicBezTo>
                <a:cubicBezTo>
                  <a:pt x="514774" y="119451"/>
                  <a:pt x="539212" y="111556"/>
                  <a:pt x="556591" y="99391"/>
                </a:cubicBezTo>
                <a:cubicBezTo>
                  <a:pt x="599917" y="69063"/>
                  <a:pt x="608362" y="68744"/>
                  <a:pt x="655982" y="49695"/>
                </a:cubicBezTo>
                <a:cubicBezTo>
                  <a:pt x="732182" y="53008"/>
                  <a:pt x="808504" y="54201"/>
                  <a:pt x="884582" y="59635"/>
                </a:cubicBezTo>
                <a:cubicBezTo>
                  <a:pt x="901432" y="60839"/>
                  <a:pt x="919168" y="62019"/>
                  <a:pt x="934278" y="69574"/>
                </a:cubicBezTo>
                <a:cubicBezTo>
                  <a:pt x="959769" y="82319"/>
                  <a:pt x="979414" y="104606"/>
                  <a:pt x="1003852" y="119269"/>
                </a:cubicBezTo>
                <a:cubicBezTo>
                  <a:pt x="1012836" y="124659"/>
                  <a:pt x="1024298" y="124524"/>
                  <a:pt x="1033669" y="129209"/>
                </a:cubicBezTo>
                <a:cubicBezTo>
                  <a:pt x="1044353" y="134551"/>
                  <a:pt x="1053115" y="143160"/>
                  <a:pt x="1063487" y="149087"/>
                </a:cubicBezTo>
                <a:cubicBezTo>
                  <a:pt x="1076351" y="156438"/>
                  <a:pt x="1091187" y="160353"/>
                  <a:pt x="1103243" y="168965"/>
                </a:cubicBezTo>
                <a:cubicBezTo>
                  <a:pt x="1114681" y="177135"/>
                  <a:pt x="1122389" y="189634"/>
                  <a:pt x="1133061" y="198782"/>
                </a:cubicBezTo>
                <a:cubicBezTo>
                  <a:pt x="1145638" y="209563"/>
                  <a:pt x="1160560" y="217457"/>
                  <a:pt x="1172817" y="228600"/>
                </a:cubicBezTo>
                <a:cubicBezTo>
                  <a:pt x="1261953" y="309633"/>
                  <a:pt x="1207394" y="286508"/>
                  <a:pt x="1272208" y="308113"/>
                </a:cubicBezTo>
                <a:cubicBezTo>
                  <a:pt x="1330743" y="366645"/>
                  <a:pt x="1229892" y="271725"/>
                  <a:pt x="1351721" y="347869"/>
                </a:cubicBezTo>
                <a:cubicBezTo>
                  <a:pt x="1361851" y="354200"/>
                  <a:pt x="1360915" y="372345"/>
                  <a:pt x="1371600" y="377687"/>
                </a:cubicBezTo>
                <a:cubicBezTo>
                  <a:pt x="1389625" y="386699"/>
                  <a:pt x="1411357" y="384313"/>
                  <a:pt x="1431235" y="387626"/>
                </a:cubicBezTo>
                <a:cubicBezTo>
                  <a:pt x="1441174" y="390939"/>
                  <a:pt x="1450978" y="394687"/>
                  <a:pt x="1461052" y="397565"/>
                </a:cubicBezTo>
                <a:cubicBezTo>
                  <a:pt x="1474186" y="401318"/>
                  <a:pt x="1487849" y="403184"/>
                  <a:pt x="1500808" y="407504"/>
                </a:cubicBezTo>
                <a:cubicBezTo>
                  <a:pt x="1507836" y="409847"/>
                  <a:pt x="1514061" y="414130"/>
                  <a:pt x="1520687" y="417443"/>
                </a:cubicBezTo>
              </a:path>
            </a:pathLst>
          </a:cu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Half Frame 7">
            <a:extLst>
              <a:ext uri="{FF2B5EF4-FFF2-40B4-BE49-F238E27FC236}">
                <a16:creationId xmlns:a16="http://schemas.microsoft.com/office/drawing/2014/main" id="{AFF1CC4B-59A4-ED6D-1425-64B827FF6C37}"/>
              </a:ext>
            </a:extLst>
          </p:cNvPr>
          <p:cNvSpPr/>
          <p:nvPr/>
        </p:nvSpPr>
        <p:spPr>
          <a:xfrm rot="9456844">
            <a:off x="7849224" y="3528178"/>
            <a:ext cx="248479" cy="298174"/>
          </a:xfrm>
          <a:prstGeom prst="halfFram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48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Bar graph with downward trend with solid fill">
            <a:extLst>
              <a:ext uri="{FF2B5EF4-FFF2-40B4-BE49-F238E27FC236}">
                <a16:creationId xmlns:a16="http://schemas.microsoft.com/office/drawing/2014/main" id="{96A38FB2-C8AF-3780-1B12-524F9A06D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167111">
            <a:off x="10633586" y="612478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</p:pic>
      <p:pic>
        <p:nvPicPr>
          <p:cNvPr id="13" name="Graphic 12" descr="Statistics with solid fill">
            <a:extLst>
              <a:ext uri="{FF2B5EF4-FFF2-40B4-BE49-F238E27FC236}">
                <a16:creationId xmlns:a16="http://schemas.microsoft.com/office/drawing/2014/main" id="{7B71C934-A1D9-2E8F-D230-9ADD9D5C3B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855936">
            <a:off x="9816067" y="2047683"/>
            <a:ext cx="914400" cy="9144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</p:pic>
      <p:pic>
        <p:nvPicPr>
          <p:cNvPr id="15" name="Graphic 14" descr="Questions with solid fill">
            <a:extLst>
              <a:ext uri="{FF2B5EF4-FFF2-40B4-BE49-F238E27FC236}">
                <a16:creationId xmlns:a16="http://schemas.microsoft.com/office/drawing/2014/main" id="{DB518762-5779-89AE-942B-3757BE972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745477">
            <a:off x="10910920" y="2662084"/>
            <a:ext cx="914400" cy="914400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perspectiveAbove"/>
            <a:lightRig rig="threePt" dir="t"/>
          </a:scene3d>
        </p:spPr>
      </p:pic>
      <p:pic>
        <p:nvPicPr>
          <p:cNvPr id="17" name="Graphic 16" descr="Books on shelf with solid fill">
            <a:extLst>
              <a:ext uri="{FF2B5EF4-FFF2-40B4-BE49-F238E27FC236}">
                <a16:creationId xmlns:a16="http://schemas.microsoft.com/office/drawing/2014/main" id="{ED096523-A21C-A397-BD0B-AF46486EF5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906254">
            <a:off x="9646004" y="3524627"/>
            <a:ext cx="914400" cy="914400"/>
          </a:xfrm>
          <a:prstGeom prst="rect">
            <a:avLst/>
          </a:prstGeom>
          <a:effectLst>
            <a:innerShdw blurRad="63500" dist="50800" dir="10800000">
              <a:prstClr val="black">
                <a:alpha val="50000"/>
              </a:prstClr>
            </a:innerShdw>
            <a:reflection blurRad="6350" stA="50000" endA="300" endPos="55000" dir="5400000" sy="-100000" algn="bl" rotWithShape="0"/>
          </a:effectLst>
          <a:scene3d>
            <a:camera prst="obliqueBottomLeft"/>
            <a:lightRig rig="threePt" dir="t"/>
          </a:scene3d>
        </p:spPr>
      </p:pic>
      <p:pic>
        <p:nvPicPr>
          <p:cNvPr id="19" name="Graphic 18" descr="Brain in head with solid fill">
            <a:extLst>
              <a:ext uri="{FF2B5EF4-FFF2-40B4-BE49-F238E27FC236}">
                <a16:creationId xmlns:a16="http://schemas.microsoft.com/office/drawing/2014/main" id="{C2E81DA1-B897-FFC0-D469-350F90A3DD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216321">
            <a:off x="10762464" y="4436069"/>
            <a:ext cx="914400" cy="914400"/>
          </a:xfrm>
          <a:prstGeom prst="rect">
            <a:avLst/>
          </a:prstGeom>
          <a:effectLst>
            <a:reflection blurRad="6350" stA="50000" endA="300" endPos="90000" dist="50800" dir="5400000" sy="-100000" algn="bl" rotWithShape="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0D15AB9-B104-5497-594B-36F8447BF8DE}"/>
              </a:ext>
            </a:extLst>
          </p:cNvPr>
          <p:cNvSpPr txBox="1"/>
          <p:nvPr/>
        </p:nvSpPr>
        <p:spPr>
          <a:xfrm>
            <a:off x="427440" y="4495674"/>
            <a:ext cx="908341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" panose="02040604050505020304" pitchFamily="18" charset="0"/>
                <a:cs typeface="Microsoft Tai Le" panose="020B0502040204020203" pitchFamily="34" charset="0"/>
              </a:rPr>
              <a:t>These visual comparisons confirm that the proposed estimator is more reliable and accurate when the tuning parameter α is appropriately chosen.</a:t>
            </a:r>
          </a:p>
          <a:p>
            <a:endParaRPr lang="en-IN" dirty="0"/>
          </a:p>
        </p:txBody>
      </p:sp>
      <p:graphicFrame>
        <p:nvGraphicFramePr>
          <p:cNvPr id="22" name="TextBox 2">
            <a:extLst>
              <a:ext uri="{FF2B5EF4-FFF2-40B4-BE49-F238E27FC236}">
                <a16:creationId xmlns:a16="http://schemas.microsoft.com/office/drawing/2014/main" id="{02F1005E-3A44-0ADE-41B5-E8D495CA44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5338837"/>
              </p:ext>
            </p:extLst>
          </p:nvPr>
        </p:nvGraphicFramePr>
        <p:xfrm>
          <a:off x="385047" y="433805"/>
          <a:ext cx="9248060" cy="2799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16707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Graphic spid="22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51337-7AD4-F350-E765-E905B4D07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52" y="958038"/>
            <a:ext cx="9605635" cy="615124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Arial Black" panose="020B0A04020102020204" pitchFamily="34" charset="0"/>
                <a:ea typeface="Segoe UI Black" panose="020B0A02040204020203" pitchFamily="34" charset="0"/>
              </a:rPr>
              <a:t>Histograms of Estimators</a:t>
            </a:r>
            <a:br>
              <a:rPr lang="en-IN" b="1" dirty="0"/>
            </a:br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F3D8D22-8934-9905-5374-9DCC5F6E415F}"/>
              </a:ext>
            </a:extLst>
          </p:cNvPr>
          <p:cNvCxnSpPr>
            <a:cxnSpLocks/>
          </p:cNvCxnSpPr>
          <p:nvPr/>
        </p:nvCxnSpPr>
        <p:spPr>
          <a:xfrm>
            <a:off x="1130270" y="1514170"/>
            <a:ext cx="6234091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11393B7-D8B4-CAF2-8224-B7E1657B7EF4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5071" y="2070304"/>
            <a:ext cx="4898667" cy="319046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1495DA-67D9-3C07-D5BC-BE95C2EA8B9E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27174" y="2070303"/>
            <a:ext cx="4898667" cy="31936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705C03-5FD1-68D8-5040-AE292CEB7676}"/>
              </a:ext>
            </a:extLst>
          </p:cNvPr>
          <p:cNvSpPr txBox="1"/>
          <p:nvPr/>
        </p:nvSpPr>
        <p:spPr>
          <a:xfrm>
            <a:off x="2081431" y="5260770"/>
            <a:ext cx="3153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(a) </a:t>
            </a:r>
            <a:r>
              <a:rPr lang="en-IN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Histogram of QD Estimator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420A22-1ADA-96FE-8709-CE537EF5A636}"/>
              </a:ext>
            </a:extLst>
          </p:cNvPr>
          <p:cNvSpPr txBox="1"/>
          <p:nvPr/>
        </p:nvSpPr>
        <p:spPr>
          <a:xfrm>
            <a:off x="6842444" y="5260770"/>
            <a:ext cx="3268125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marR="39370" indent="-6350" algn="l">
              <a:lnSpc>
                <a:spcPct val="107000"/>
              </a:lnSpc>
              <a:spcAft>
                <a:spcPts val="930"/>
              </a:spcAft>
              <a:tabLst>
                <a:tab pos="1461135" algn="ctr"/>
                <a:tab pos="4355465" algn="ctr"/>
              </a:tabLs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(b) </a:t>
            </a:r>
            <a:r>
              <a:rPr lang="en-IN" sz="18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Histogram of MLE Estimator</a:t>
            </a:r>
            <a:endParaRPr lang="en-IN" sz="20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18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E716E-7D27-74F7-5EA2-1D94FC4DF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703FB-24E8-1A5B-9ABF-A5AE4FC90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52" y="958038"/>
            <a:ext cx="9605635" cy="615124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Arial Black" panose="020B0A04020102020204" pitchFamily="34" charset="0"/>
                <a:ea typeface="Segoe UI Black" panose="020B0A02040204020203" pitchFamily="34" charset="0"/>
              </a:rPr>
              <a:t>Performance Plots of Estimators</a:t>
            </a:r>
            <a:br>
              <a:rPr lang="en-IN" b="1" dirty="0"/>
            </a:br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D85A62-6DCF-A1B7-03E8-7E10349BFFE8}"/>
              </a:ext>
            </a:extLst>
          </p:cNvPr>
          <p:cNvCxnSpPr>
            <a:cxnSpLocks/>
          </p:cNvCxnSpPr>
          <p:nvPr/>
        </p:nvCxnSpPr>
        <p:spPr>
          <a:xfrm>
            <a:off x="1130270" y="1514170"/>
            <a:ext cx="7118995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587A27B-ED1D-2FE5-4E3C-D3EDE77098B0}"/>
              </a:ext>
            </a:extLst>
          </p:cNvPr>
          <p:cNvSpPr txBox="1"/>
          <p:nvPr/>
        </p:nvSpPr>
        <p:spPr>
          <a:xfrm>
            <a:off x="1286806" y="5244310"/>
            <a:ext cx="41830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(a) </a:t>
            </a:r>
            <a:r>
              <a:rPr lang="en-IN" b="1" dirty="0"/>
              <a:t>Estimator with Minimum Absolute Bias</a:t>
            </a:r>
            <a:endParaRPr lang="en-IN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8F818D-218F-B29B-8317-F022A4D67C7A}"/>
              </a:ext>
            </a:extLst>
          </p:cNvPr>
          <p:cNvSpPr txBox="1"/>
          <p:nvPr/>
        </p:nvSpPr>
        <p:spPr>
          <a:xfrm>
            <a:off x="6562558" y="5260769"/>
            <a:ext cx="3707569" cy="373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marR="39370" indent="-6350">
              <a:lnSpc>
                <a:spcPct val="107000"/>
              </a:lnSpc>
              <a:spcAft>
                <a:spcPts val="930"/>
              </a:spcAft>
              <a:tabLst>
                <a:tab pos="1461135" algn="ctr"/>
                <a:tab pos="4355465" algn="ctr"/>
              </a:tabLs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(b) </a:t>
            </a:r>
            <a:r>
              <a:rPr lang="en-IN" b="1" dirty="0"/>
              <a:t>Estimator with Minimum MSE</a:t>
            </a:r>
            <a:endParaRPr lang="en-IN" sz="20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BC8B8F-B594-3076-6D06-7BF5C094E4A6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30270" y="2067128"/>
            <a:ext cx="4643468" cy="3193641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DB82E82-C942-F54B-3A18-894A250544AE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2067129"/>
            <a:ext cx="4640687" cy="319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7680B5-1A78-4401-BA9A-78832F0FD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0F21DC9-D0AC-495C-8CC8-D5DDF8C11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26B82D7-D05B-412B-9A0D-6430BCD11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4E78000-301F-4983-ACD5-7F50C0C3F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92518F-3454-456E-82E9-0FDE0CEC7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CD76DFB9-4B01-76AF-D44B-C173DE428D5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980" r="-1" b="6017"/>
          <a:stretch>
            <a:fillRect/>
          </a:stretch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44D1CC5-3F9D-4974-B770-5EDCFF589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85A9973-AB88-4BDA-8B44-A6F2304E5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A84186-8DD8-613F-14C8-BF69552B57DE}"/>
              </a:ext>
            </a:extLst>
          </p:cNvPr>
          <p:cNvSpPr txBox="1"/>
          <p:nvPr/>
        </p:nvSpPr>
        <p:spPr>
          <a:xfrm>
            <a:off x="1130270" y="1182255"/>
            <a:ext cx="9603275" cy="42840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lvl="0" indent="-228600" defTabSz="914400" fontAlgn="base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 QD estimator exhibited a moderate concentration near the true value but with a noticeable right skew and moderate spread, reflecting its sensitivity to sample variation</a:t>
            </a:r>
          </a:p>
          <a:p>
            <a:pPr lvl="0" indent="-228600" defTabSz="914400" fontAlgn="base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28600" defTabSz="914400" fontAlgn="base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 MLE estimator showed a strong peak around the true scale but had a very heavy tail, indicating occasional extreme outliers that increase its variance.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2B88314-D4AA-4944-A4AE-9E9F34A15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4B1208A-2172-4708-A3B7-24501DED6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688E85F-29E0-7523-4884-9CEA5557DEBC}"/>
                  </a:ext>
                </a:extLst>
              </p:cNvPr>
              <p:cNvSpPr txBox="1"/>
              <p:nvPr/>
            </p:nvSpPr>
            <p:spPr>
              <a:xfrm>
                <a:off x="1125460" y="3323303"/>
                <a:ext cx="10437274" cy="2870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 fontAlgn="base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proposed estimator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N" sz="19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19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9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IN" sz="19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</m:e>
                    </m:acc>
                  </m:oMath>
                </a14:m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(for </a:t>
                </a:r>
                <a:r>
                  <a:rPr lang="en-US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α</a:t>
                </a:r>
                <a:r>
                  <a:rPr lang="en-IN" sz="1900" i="1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minimizing bias and MSE) showed:</a:t>
                </a:r>
              </a:p>
              <a:p>
                <a:pPr lvl="1" fontAlgn="base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Strong concentration around </a:t>
                </a:r>
                <a14:m>
                  <m:oMath xmlns:m="http://schemas.openxmlformats.org/officeDocument/2006/math">
                    <m:r>
                      <a:rPr lang="en-IN" sz="19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IN" sz="19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=2 with little skew.</a:t>
                </a:r>
              </a:p>
              <a:p>
                <a:pPr lvl="1" fontAlgn="base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A more balanced distribution compared to both QD and MLE.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These visual comparisons confirm that the proposed estimator is more reliable and accurate when the tuning parameter </a:t>
                </a:r>
                <a:r>
                  <a:rPr lang="en-US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α</a:t>
                </a:r>
                <a:r>
                  <a:rPr lang="en-IN" sz="1900" i="1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IN" sz="19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 appropriately chosen.</a:t>
                </a:r>
              </a:p>
              <a:p>
                <a:pPr>
                  <a:spcAft>
                    <a:spcPts val="600"/>
                  </a:spcAft>
                </a:pPr>
                <a:endParaRPr lang="en-IN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688E85F-29E0-7523-4884-9CEA5557DE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460" y="3323303"/>
                <a:ext cx="10437274" cy="2870016"/>
              </a:xfrm>
              <a:prstGeom prst="rect">
                <a:avLst/>
              </a:prstGeom>
              <a:blipFill>
                <a:blip r:embed="rId5"/>
                <a:stretch>
                  <a:fillRect l="-58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82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8F6729-5C7E-AB2B-7BA6-9AD0DAF6CB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4552" r="-1" b="20445"/>
          <a:stretch>
            <a:fillRect/>
          </a:stretch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266D82-8E6C-4B72-DFD0-9FF55FEAE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01" y="384242"/>
            <a:ext cx="6247308" cy="4873558"/>
          </a:xfrm>
        </p:spPr>
        <p:txBody>
          <a:bodyPr anchor="ctr">
            <a:normAutofit/>
          </a:bodyPr>
          <a:lstStyle/>
          <a:p>
            <a:r>
              <a:rPr lang="en-IN" sz="4800" b="1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A4400-9734-8318-C847-3F982815A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7783" y="849745"/>
            <a:ext cx="5984004" cy="5624012"/>
          </a:xfrm>
        </p:spPr>
        <p:txBody>
          <a:bodyPr anchor="ctr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We often work with heavy tailed distribution and the Cauchy distribution is a classic example where standard estimators like MLE &amp; QD may fail.</a:t>
            </a:r>
          </a:p>
          <a:p>
            <a:pPr>
              <a:lnSpc>
                <a:spcPct val="110000"/>
              </a:lnSpc>
            </a:pPr>
            <a:endParaRPr lang="en-IN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Since integer moments do not exist for the Cauchy distribution, we estimate scale parameter using fractional moments</a:t>
            </a:r>
            <a:r>
              <a:rPr lang="en-IN" dirty="0"/>
              <a:t>.</a:t>
            </a:r>
          </a:p>
          <a:p>
            <a:pPr>
              <a:lnSpc>
                <a:spcPct val="110000"/>
              </a:lnSpc>
            </a:pPr>
            <a:endParaRPr lang="en-IN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 also run a simulation experiment for comparison and watch that there exists a range of order for which our estimator performs much better than other existing estimators (quartile deviation, maximum likelihood estimator) in respect to absolute bias, mean square error(MSE).</a:t>
            </a:r>
            <a:endParaRPr lang="en-IN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285750" indent="-285750" algn="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1726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CEF1E-5ADB-0E26-8D90-156716EF7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288" y="974296"/>
            <a:ext cx="10324311" cy="590337"/>
          </a:xfrm>
        </p:spPr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Beyond QD and MLE: Justifying Our Estimate Choice</a:t>
            </a:r>
            <a:endParaRPr lang="en-IN" dirty="0">
              <a:latin typeface="Comic Sans MS" panose="030F0702030302020204" pitchFamily="66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3">
                <a:extLst>
                  <a:ext uri="{FF2B5EF4-FFF2-40B4-BE49-F238E27FC236}">
                    <a16:creationId xmlns:a16="http://schemas.microsoft.com/office/drawing/2014/main" id="{A2B14475-8809-0B83-6DF8-4C311936A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 flipV="1">
                <a:off x="953288" y="1889155"/>
                <a:ext cx="9647853" cy="307968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defTabSz="914400" eaLnBrk="0" fontAlgn="base" hangingPunct="0">
                  <a:lnSpc>
                    <a:spcPct val="2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Lowest MSE and bias among all estimators (if we choose proper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) 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2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Robust to outliers (unlike MLE).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2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Uses full data (QD ignores 50%).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2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lang="en-US" altLang="en-US" sz="2000" dirty="0"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In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 histogram, we can see more concentration near true σ.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2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Best overall in heavy-tailed Cauchy setting.</a:t>
                </a:r>
              </a:p>
            </p:txBody>
          </p:sp>
        </mc:Choice>
        <mc:Fallback>
          <p:sp>
            <p:nvSpPr>
              <p:cNvPr id="6" name="Rectangle 3">
                <a:extLst>
                  <a:ext uri="{FF2B5EF4-FFF2-40B4-BE49-F238E27FC236}">
                    <a16:creationId xmlns:a16="http://schemas.microsoft.com/office/drawing/2014/main" id="{A2B14475-8809-0B83-6DF8-4C311936AE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 rot="10800000" flipV="1">
                <a:off x="953288" y="1889155"/>
                <a:ext cx="9647853" cy="3079689"/>
              </a:xfrm>
              <a:prstGeom prst="rect">
                <a:avLst/>
              </a:prstGeom>
              <a:blipFill>
                <a:blip r:embed="rId3"/>
                <a:stretch>
                  <a:fillRect l="-442" b="-297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04E4F90-B7A5-DF76-F86B-CD58EC2FB34A}"/>
              </a:ext>
            </a:extLst>
          </p:cNvPr>
          <p:cNvCxnSpPr>
            <a:cxnSpLocks/>
          </p:cNvCxnSpPr>
          <p:nvPr/>
        </p:nvCxnSpPr>
        <p:spPr>
          <a:xfrm>
            <a:off x="1046291" y="1570156"/>
            <a:ext cx="10532995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17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FA5D2-FFCD-A465-1D6D-21189A403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B89E-C142-3C1D-FA0F-25E191AFA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93" y="899649"/>
            <a:ext cx="2564353" cy="590337"/>
          </a:xfrm>
          <a:blipFill dpi="0" rotWithShape="1">
            <a:blip r:embed="rId3">
              <a:alphaModFix amt="47000"/>
            </a:blip>
            <a:srcRect/>
            <a:tile tx="0" ty="0" sx="100000" sy="100000" flip="none" algn="tl"/>
          </a:blipFill>
        </p:spPr>
        <p:txBody>
          <a:bodyPr/>
          <a:lstStyle/>
          <a:p>
            <a:r>
              <a:rPr lang="en-US" dirty="0">
                <a:latin typeface="Cooper Black" panose="0208090404030B020404" pitchFamily="18" charset="0"/>
              </a:rPr>
              <a:t>Conclusion</a:t>
            </a:r>
            <a:endParaRPr lang="en-IN" dirty="0">
              <a:latin typeface="Cooper Black" panose="0208090404030B020404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B5D8CA7-2C6B-EC0E-D4CE-868DB478C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8539817"/>
              </p:ext>
            </p:extLst>
          </p:nvPr>
        </p:nvGraphicFramePr>
        <p:xfrm>
          <a:off x="899631" y="1513874"/>
          <a:ext cx="10392737" cy="46185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1A4D-4DC3-ACFB-15DA-04B08B3E555A}"/>
              </a:ext>
            </a:extLst>
          </p:cNvPr>
          <p:cNvCxnSpPr>
            <a:cxnSpLocks/>
          </p:cNvCxnSpPr>
          <p:nvPr/>
        </p:nvCxnSpPr>
        <p:spPr>
          <a:xfrm>
            <a:off x="1149227" y="1501929"/>
            <a:ext cx="2667289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647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BF7680B5-1A78-4401-BA9A-78832F0FD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0F21DC9-D0AC-495C-8CC8-D5DDF8C11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26B82D7-D05B-412B-9A0D-6430BCD11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1E1838EA-1FA2-4DC4-B182-B8D2C57E7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icture of a viewing telescope with a city on its background">
            <a:extLst>
              <a:ext uri="{FF2B5EF4-FFF2-40B4-BE49-F238E27FC236}">
                <a16:creationId xmlns:a16="http://schemas.microsoft.com/office/drawing/2014/main" id="{C63BF056-9A0D-9F28-BCC1-C55ABF504C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091" t="19468"/>
          <a:stretch>
            <a:fillRect/>
          </a:stretch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5D0E891-38D8-4772-991E-824A0E731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3CEF1E-5ADB-0E26-8D90-156716EF7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511" y="3546341"/>
            <a:ext cx="6832500" cy="1120439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7200" dirty="0">
                <a:solidFill>
                  <a:srgbClr val="FFFFFE"/>
                </a:solidFill>
              </a:rPr>
              <a:t>THANK YOU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502DADA-1E17-4CC2-9344-C63314F17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0448" b="36564"/>
          <a:stretch/>
        </p:blipFill>
        <p:spPr>
          <a:xfrm>
            <a:off x="4052391" y="3227912"/>
            <a:ext cx="68031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23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F88F-9DAB-221D-8DAF-59E3D9637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531347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OBJECTIVES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175E9E0-25B8-3685-3DE1-FDA5323ADF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800471"/>
              </p:ext>
            </p:extLst>
          </p:nvPr>
        </p:nvGraphicFramePr>
        <p:xfrm>
          <a:off x="1130270" y="2072146"/>
          <a:ext cx="9603275" cy="329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328C9A0-1FBF-9239-1D1A-AAA7177EF54B}"/>
              </a:ext>
            </a:extLst>
          </p:cNvPr>
          <p:cNvCxnSpPr>
            <a:cxnSpLocks/>
          </p:cNvCxnSpPr>
          <p:nvPr/>
        </p:nvCxnSpPr>
        <p:spPr>
          <a:xfrm>
            <a:off x="1130270" y="1484671"/>
            <a:ext cx="3736698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16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2F970-4C72-B637-10AA-22D9D07C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786175"/>
            <a:ext cx="9603275" cy="1049235"/>
          </a:xfrm>
        </p:spPr>
        <p:txBody>
          <a:bodyPr/>
          <a:lstStyle/>
          <a:p>
            <a:r>
              <a:rPr lang="en-IN" dirty="0">
                <a:latin typeface="Cooper Black" panose="0208090404030B020404" pitchFamily="18" charset="0"/>
              </a:rPr>
              <a:t>Cauchy Distribution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4B2580-855D-CCCF-E6EB-EC75CAAF20A0}"/>
              </a:ext>
            </a:extLst>
          </p:cNvPr>
          <p:cNvCxnSpPr>
            <a:cxnSpLocks/>
          </p:cNvCxnSpPr>
          <p:nvPr/>
        </p:nvCxnSpPr>
        <p:spPr>
          <a:xfrm>
            <a:off x="1130270" y="1406013"/>
            <a:ext cx="4405291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2B2B187-BED9-A6A8-D502-46BAE8BCBF4A}"/>
              </a:ext>
            </a:extLst>
          </p:cNvPr>
          <p:cNvSpPr txBox="1"/>
          <p:nvPr/>
        </p:nvSpPr>
        <p:spPr>
          <a:xfrm>
            <a:off x="383458" y="1650229"/>
            <a:ext cx="115627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dirty="0">
                <a:latin typeface="Javanese Text" panose="02000000000000000000" pitchFamily="2" charset="0"/>
              </a:rPr>
              <a:t>As we know ,integer moments of the Cauchy distribution does not exist. Therefore , when estimating the scale parameter of a Cauchy distribution, we approach it using fractional moments.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89051-132C-C6D6-6367-7DE8590A7CCE}"/>
              </a:ext>
            </a:extLst>
          </p:cNvPr>
          <p:cNvSpPr txBox="1"/>
          <p:nvPr/>
        </p:nvSpPr>
        <p:spPr>
          <a:xfrm>
            <a:off x="825909" y="2945041"/>
            <a:ext cx="677442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The Cauchy distribution is a continuous probability distribution with location parameter </a:t>
            </a:r>
            <a:r>
              <a:rPr lang="en-IN" sz="2000" i="1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µ </a:t>
            </a:r>
            <a:r>
              <a:rPr lang="en-IN" sz="2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and scale parameter </a:t>
            </a:r>
            <a:r>
              <a:rPr lang="el-GR" sz="2000" dirty="0"/>
              <a:t>σ</a:t>
            </a:r>
            <a:r>
              <a:rPr lang="en-IN" sz="2000" i="1" baseline="-25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 </a:t>
            </a:r>
            <a:r>
              <a:rPr lang="en-IN" sz="2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, defined by the probability density function:</a:t>
            </a:r>
          </a:p>
          <a:p>
            <a:endParaRPr lang="en-IN" dirty="0">
              <a:latin typeface="Microsoft Tai Le" panose="020B0502040204020203" pitchFamily="34" charset="0"/>
              <a:cs typeface="Microsoft Tai Le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71714F-B5A0-1EB3-DF7D-44BFD163B7E8}"/>
                  </a:ext>
                </a:extLst>
              </p:cNvPr>
              <p:cNvSpPr txBox="1"/>
              <p:nvPr/>
            </p:nvSpPr>
            <p:spPr>
              <a:xfrm>
                <a:off x="1253612" y="4601501"/>
                <a:ext cx="5919020" cy="9484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10000">
                    <a:schemeClr val="accent1">
                      <a:tint val="44500"/>
                      <a:satMod val="160000"/>
                    </a:schemeClr>
                  </a:gs>
                  <a:gs pos="23000">
                    <a:schemeClr val="accent1">
                      <a:tint val="23500"/>
                      <a:satMod val="160000"/>
                    </a:schemeClr>
                  </a:gs>
                </a:gsLst>
                <a:path path="circle">
                  <a:fillToRect l="100000" b="100000"/>
                </a:path>
                <a:tileRect t="-100000" r="-100000"/>
              </a:gra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m:rPr>
                              <m:sty m:val="p"/>
                            </m:rPr>
                            <a:rPr lang="en-IN" sz="2000">
                              <a:latin typeface="Cambria Math" panose="02040503050406030204" pitchFamily="18" charset="0"/>
                            </a:rPr>
                            <m:t>μ</m:t>
                          </m:r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IN" sz="200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d>
                      <m:r>
                        <a:rPr lang="en-IN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sz="2000">
                              <a:latin typeface="Cambria Math" panose="02040503050406030204" pitchFamily="18" charset="0"/>
                            </a:rPr>
                            <m:t>πσ</m:t>
                          </m:r>
                        </m:den>
                      </m:f>
                      <m:r>
                        <a:rPr lang="en-IN" sz="2000"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IN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I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IN" sz="20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IN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IN" sz="2000">
                                          <a:latin typeface="Cambria Math" panose="02040503050406030204" pitchFamily="18" charset="0"/>
                                        </a:rPr>
                                        <m:t>μ</m:t>
                                      </m:r>
                                    </m:num>
                                    <m:den>
                                      <m:r>
                                        <m:rPr>
                                          <m:sty m:val="p"/>
                                        </m:rPr>
                                        <a:rPr lang="en-IN" sz="2000">
                                          <a:latin typeface="Cambria Math" panose="02040503050406030204" pitchFamily="18" charset="0"/>
                                        </a:rPr>
                                        <m:t>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I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sz="2000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IN" sz="2000">
                          <a:latin typeface="Cambria Math" panose="02040503050406030204" pitchFamily="18" charset="0"/>
                        </a:rPr>
                        <m:t> </m:t>
                      </m:r>
                      <m:r>
                        <a:rPr lang="en-IN" sz="20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sz="200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IN" sz="2000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IN" sz="2000" dirty="0">
                  <a:latin typeface="Algerian" panose="04020705040A02060702" pitchFamily="82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71714F-B5A0-1EB3-DF7D-44BFD163B7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3612" y="4601501"/>
                <a:ext cx="5919020" cy="94840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337E9689-6701-3850-B4AE-945CEA8112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88" r="5939" b="4956"/>
          <a:stretch>
            <a:fillRect/>
          </a:stretch>
        </p:blipFill>
        <p:spPr>
          <a:xfrm>
            <a:off x="8180438" y="2664542"/>
            <a:ext cx="3765756" cy="316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28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F263822-5CD9-8C2C-67D6-5877B65FA362}"/>
              </a:ext>
            </a:extLst>
          </p:cNvPr>
          <p:cNvSpPr txBox="1">
            <a:spLocks/>
          </p:cNvSpPr>
          <p:nvPr/>
        </p:nvSpPr>
        <p:spPr>
          <a:xfrm>
            <a:off x="1130270" y="864836"/>
            <a:ext cx="9603275" cy="531347"/>
          </a:xfrm>
          <a:prstGeom prst="rect">
            <a:avLst/>
          </a:prstGeom>
        </p:spPr>
        <p:txBody>
          <a:bodyPr vert="horz" lIns="91440" tIns="45720" rIns="9144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Our approach: Fractional moment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D108C7-9510-C68C-304F-474F911E0E4C}"/>
              </a:ext>
            </a:extLst>
          </p:cNvPr>
          <p:cNvCxnSpPr>
            <a:cxnSpLocks/>
          </p:cNvCxnSpPr>
          <p:nvPr/>
        </p:nvCxnSpPr>
        <p:spPr>
          <a:xfrm>
            <a:off x="1130270" y="1484671"/>
            <a:ext cx="8633162" cy="0"/>
          </a:xfrm>
          <a:prstGeom prst="line">
            <a:avLst/>
          </a:prstGeom>
          <a:ln w="19050"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829E591-D5F0-357B-6B0D-20F896B74EAF}"/>
              </a:ext>
            </a:extLst>
          </p:cNvPr>
          <p:cNvSpPr txBox="1"/>
          <p:nvPr/>
        </p:nvSpPr>
        <p:spPr>
          <a:xfrm>
            <a:off x="285136" y="1474840"/>
            <a:ext cx="2812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calculate,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0645FF-91A7-5DAE-B114-0C02E7050E76}"/>
                  </a:ext>
                </a:extLst>
              </p:cNvPr>
              <p:cNvSpPr txBox="1"/>
              <p:nvPr/>
            </p:nvSpPr>
            <p:spPr>
              <a:xfrm>
                <a:off x="855406" y="1779636"/>
                <a:ext cx="4542504" cy="4812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μ</m:t>
                              </m:r>
                            </m:e>
                          </m:d>
                        </m:e>
                        <m:sup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p>
                      </m:sSup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μ</m:t>
                                  </m:r>
                                </m:e>
                              </m:d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e>
                      </m:nary>
                      <m: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</m:num>
                        <m:den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μ</m:t>
                                  </m:r>
                                </m:e>
                              </m:d>
                            </m:e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σ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e>
                      </m:nary>
                      <m: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</m:num>
                        <m:den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σ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</m:e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𝑑𝑧</m:t>
                      </m:r>
                      <m:d>
                        <m:d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μ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den>
                          </m:f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α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𝑑𝑧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IN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IN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IN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p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nary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𝑑𝑧</m:t>
                          </m:r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p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p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nary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𝑑𝑧</m:t>
                          </m:r>
                        </m:e>
                      </m:d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α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𝑑𝑧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0645FF-91A7-5DAE-B114-0C02E7050E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406" y="1779636"/>
                <a:ext cx="4542504" cy="481285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6E3C00B-33B0-EF32-EC06-A43465519031}"/>
                  </a:ext>
                </a:extLst>
              </p:cNvPr>
              <p:cNvSpPr txBox="1"/>
              <p:nvPr/>
            </p:nvSpPr>
            <p:spPr>
              <a:xfrm>
                <a:off x="5289758" y="1396183"/>
                <a:ext cx="4218039" cy="49071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α</m:t>
                                  </m:r>
                                  <m:r>
                                    <m:rPr>
                                      <m:lit/>
                                    </m:r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/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  <m:r>
                                    <m:rPr>
                                      <m:lit/>
                                    </m:r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/</m:t>
                                  </m:r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</m:e>
                      </m:nary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  <m:d>
                        <m:d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num>
                                    <m:den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</m:e>
                      </m:nary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nary>
                        <m:nary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num>
                                    <m:den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  <m:sup>
                                  <m:f>
                                    <m:f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num>
                                    <m:den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+1−</m:t>
                                  </m:r>
                                  <m:f>
                                    <m:fPr>
                                      <m:ctrlP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IN" sz="160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α</m:t>
                                      </m:r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num>
                                    <m:den>
                                      <m:r>
                                        <a:rPr lang="en-IN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den>
                          </m:f>
                        </m:e>
                      </m:nary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nor/>
                        </m:rP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Beta</m:t>
                      </m:r>
                      <m:d>
                        <m:d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1+</m:t>
                              </m:r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num>
                            <m:den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IN" sz="1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α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r>
                        <a:rPr lang="en-IN" sz="16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d>
                            <m:d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α</m:t>
                                  </m:r>
                                </m:num>
                                <m:den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d>
                            <m:d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IN" sz="16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α</m:t>
                                  </m:r>
                                </m:num>
                                <m:den>
                                  <m:r>
                                    <a:rPr lang="en-IN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d>
                            <m:dPr>
                              <m:ctrlP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α</m:t>
                          </m:r>
                        </m:sup>
                      </m:sSup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α</m:t>
                          </m:r>
                        </m:e>
                      </m:d>
                      <m:r>
                        <a:rPr lang="en-I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IN" sz="16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6E3C00B-33B0-EF32-EC06-A434655190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9758" y="1396183"/>
                <a:ext cx="4218039" cy="49071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0BC2EAF-2DCC-FAB2-4167-6D2AA036939D}"/>
                  </a:ext>
                </a:extLst>
              </p:cNvPr>
              <p:cNvSpPr txBox="1"/>
              <p:nvPr/>
            </p:nvSpPr>
            <p:spPr>
              <a:xfrm>
                <a:off x="8003234" y="4296427"/>
                <a:ext cx="610091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b="0" i="0" smtClean="0">
                        <a:latin typeface="Cambria Math" panose="02040503050406030204" pitchFamily="18" charset="0"/>
                      </a:rPr>
                      <m:t>[</m:t>
                    </m:r>
                    <m:r>
                      <m:rPr>
                        <m:sty m:val="p"/>
                      </m:rPr>
                      <a:rPr lang="en-IN" smtClean="0">
                        <a:latin typeface="Cambria Math" panose="02040503050406030204" pitchFamily="18" charset="0"/>
                      </a:rPr>
                      <m:t>α</m:t>
                    </m:r>
                    <m:r>
                      <a:rPr lang="en-IN" i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ctrlPr>
                          <a:rPr lang="en-IN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0">
                            <a:latin typeface="Cambria Math" panose="02040503050406030204" pitchFamily="18" charset="0"/>
                          </a:rPr>
                          <m:t>−1,0</m:t>
                        </m:r>
                      </m:e>
                    </m:d>
                    <m:r>
                      <a:rPr lang="en-IN" i="0">
                        <a:latin typeface="Cambria Math" panose="02040503050406030204" pitchFamily="18" charset="0"/>
                      </a:rPr>
                      <m:t>∪</m:t>
                    </m:r>
                    <m:d>
                      <m:dPr>
                        <m:ctrlPr>
                          <a:rPr lang="en-IN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en-IN" i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IN" dirty="0"/>
                  <a:t>]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0BC2EAF-2DCC-FAB2-4167-6D2AA03693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3234" y="4296427"/>
                <a:ext cx="6100916" cy="369332"/>
              </a:xfrm>
              <a:prstGeom prst="rect">
                <a:avLst/>
              </a:prstGeom>
              <a:blipFill>
                <a:blip r:embed="rId4"/>
                <a:stretch>
                  <a:fillRect l="-400" t="-10000" b="-2666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F530A64-A9A9-E135-55C4-F16E357DEE42}"/>
                  </a:ext>
                </a:extLst>
              </p:cNvPr>
              <p:cNvSpPr txBox="1"/>
              <p:nvPr/>
            </p:nvSpPr>
            <p:spPr>
              <a:xfrm>
                <a:off x="442451" y="668593"/>
                <a:ext cx="11307097" cy="2759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As we can see, the value of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1 + </m:t>
                            </m:r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exists only when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takes values in the range 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</a:rPr>
                      <m:t>−1 &lt; </m:t>
                    </m:r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α</m:t>
                    </m:r>
                    <m:r>
                      <a:rPr lang="en-IN" sz="2000" i="1">
                        <a:latin typeface="Cambria Math" panose="02040503050406030204" pitchFamily="18" charset="0"/>
                      </a:rPr>
                      <m:t>&lt; 0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, </a:t>
                </a:r>
              </a:p>
              <a:p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and the value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1 − </m:t>
                            </m:r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exists only when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takes values in the range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</a:rPr>
                      <m:t>0 &lt; </m:t>
                    </m:r>
                    <m:r>
                      <a:rPr lang="en-IN" sz="20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IN" sz="2000" i="1">
                        <a:latin typeface="Cambria Math" panose="02040503050406030204" pitchFamily="18" charset="0"/>
                      </a:rPr>
                      <m:t>&lt; 1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.  </a:t>
                </a:r>
              </a:p>
              <a:p>
                <a:pPr>
                  <a:lnSpc>
                    <a:spcPct val="200000"/>
                  </a:lnSpc>
                </a:pPr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Therefore, the range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for which both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m:rPr>
                                <m:sty m:val="p"/>
                              </m:rPr>
                              <a:rPr lang="en-IN" sz="2000">
                                <a:latin typeface="Cambria Math" panose="02040503050406030204" pitchFamily="18" charset="0"/>
                              </a:rPr>
                              <m:t>α</m:t>
                            </m:r>
                          </m:num>
                          <m:den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2000">
                        <a:latin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1 − </m:t>
                            </m:r>
                            <m:r>
                              <m:rPr>
                                <m:sty m:val="p"/>
                              </m:rPr>
                              <a:rPr lang="en-IN" sz="2000">
                                <a:latin typeface="Cambria Math" panose="02040503050406030204" pitchFamily="18" charset="0"/>
                              </a:rPr>
                              <m:t>α</m:t>
                            </m:r>
                          </m:num>
                          <m:den>
                            <m:r>
                              <a:rPr lang="en-IN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IN" sz="2000" dirty="0">
                    <a:latin typeface="Microsoft Tai Le" panose="020B0502040204020203" pitchFamily="34" charset="0"/>
                    <a:cs typeface="Microsoft Tai Le" panose="020B0502040204020203" pitchFamily="34" charset="0"/>
                  </a:rPr>
                  <a:t> are defined is 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N" sz="200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en-IN" sz="200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−1,0</m:t>
                          </m:r>
                        </m:e>
                      </m:d>
                      <m:r>
                        <a:rPr lang="en-IN" sz="2000">
                          <a:latin typeface="Cambria Math" panose="02040503050406030204" pitchFamily="18" charset="0"/>
                        </a:rPr>
                        <m:t>∪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0,1</m:t>
                          </m:r>
                        </m:e>
                      </m:d>
                      <m:r>
                        <a:rPr lang="en-IN" sz="2000" i="1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IN" sz="2000" dirty="0">
                  <a:latin typeface="Microsoft Tai Le" panose="020B0502040204020203" pitchFamily="34" charset="0"/>
                  <a:cs typeface="Microsoft Tai Le" panose="020B0502040204020203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IN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F530A64-A9A9-E135-55C4-F16E357DE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451" y="668593"/>
                <a:ext cx="11307097" cy="2759410"/>
              </a:xfrm>
              <a:prstGeom prst="rect">
                <a:avLst/>
              </a:prstGeom>
              <a:blipFill>
                <a:blip r:embed="rId2"/>
                <a:stretch>
                  <a:fillRect l="-59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C36D5EFA-09AB-2366-B068-E936BA5706F5}"/>
              </a:ext>
            </a:extLst>
          </p:cNvPr>
          <p:cNvSpPr txBox="1"/>
          <p:nvPr/>
        </p:nvSpPr>
        <p:spPr>
          <a:xfrm>
            <a:off x="727586" y="3352799"/>
            <a:ext cx="10923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latin typeface="+mj-lt"/>
              </a:rPr>
              <a:t>where,</a:t>
            </a:r>
            <a:endParaRPr lang="en-IN" dirty="0"/>
          </a:p>
          <a:p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1CE2A4-E1C8-A4BD-CD40-77059595DE7D}"/>
                  </a:ext>
                </a:extLst>
              </p:cNvPr>
              <p:cNvSpPr txBox="1"/>
              <p:nvPr/>
            </p:nvSpPr>
            <p:spPr>
              <a:xfrm>
                <a:off x="1789471" y="4060685"/>
                <a:ext cx="9006348" cy="7838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66000"/>
                      <a:satMod val="160000"/>
                      <a:alpha val="16000"/>
                    </a:schemeClr>
                  </a:gs>
                  <a:gs pos="17000">
                    <a:schemeClr val="accent1">
                      <a:tint val="44500"/>
                      <a:satMod val="160000"/>
                      <a:alpha val="48000"/>
                    </a:schemeClr>
                  </a:gs>
                  <a:gs pos="83000">
                    <a:schemeClr val="accent1">
                      <a:tint val="23500"/>
                      <a:satMod val="160000"/>
                      <a:alpha val="62000"/>
                    </a:schemeClr>
                  </a:gs>
                </a:gsLst>
                <a:lin ang="10800000" scaled="1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00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N" sz="2000"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</m:d>
                      <m:r>
                        <a:rPr lang="en-IN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sz="2000">
                              <a:latin typeface="Cambria Math" panose="02040503050406030204" pitchFamily="18" charset="0"/>
                            </a:rPr>
                            <m:t>π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IN" sz="2000">
                          <a:latin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IN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sz="20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m:rPr>
                                  <m:sty m:val="p"/>
                                </m:rPr>
                                <a:rPr lang="en-IN" sz="2000"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num>
                            <m:den>
                              <m:r>
                                <a:rPr lang="en-I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m:rPr>
                          <m:sty m:val="p"/>
                        </m:rPr>
                        <a:rPr lang="en-IN" sz="2000">
                          <a:latin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IN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sz="20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m:rPr>
                                  <m:sty m:val="p"/>
                                </m:rPr>
                                <a:rPr lang="en-IN" sz="2000"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num>
                            <m:den>
                              <m:r>
                                <a:rPr lang="en-I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IN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IN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unc>
                            <m:funcPr>
                              <m:ctrlPr>
                                <a:rPr lang="en-IN" sz="20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20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2000">
                                      <a:latin typeface="Cambria Math" panose="02040503050406030204" pitchFamily="18" charset="0"/>
                                    </a:rPr>
                                    <m:t>απ</m:t>
                                  </m:r>
                                  <m:r>
                                    <m:rPr>
                                      <m:lit/>
                                    </m:rPr>
                                    <a:rPr lang="en-IN" sz="2000" i="1">
                                      <a:latin typeface="Cambria Math" panose="02040503050406030204" pitchFamily="18" charset="0"/>
                                    </a:rPr>
                                    <m:t>/</m:t>
                                  </m:r>
                                  <m:r>
                                    <a:rPr lang="en-IN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IN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1CE2A4-E1C8-A4BD-CD40-77059595DE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9471" y="4060685"/>
                <a:ext cx="9006348" cy="78386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17A0949-0153-C710-34CA-F95A2FF4110D}"/>
              </a:ext>
            </a:extLst>
          </p:cNvPr>
          <p:cNvSpPr txBox="1"/>
          <p:nvPr/>
        </p:nvSpPr>
        <p:spPr>
          <a:xfrm>
            <a:off x="8485127" y="4844554"/>
            <a:ext cx="309034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dirty="0"/>
              <a:t>[Euler’s reflection formula] </a:t>
            </a:r>
          </a:p>
        </p:txBody>
      </p:sp>
    </p:spTree>
    <p:extLst>
      <p:ext uri="{BB962C8B-B14F-4D97-AF65-F5344CB8AC3E}">
        <p14:creationId xmlns:p14="http://schemas.microsoft.com/office/powerpoint/2010/main" val="410286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C6F198E-F7A1-4125-910D-641C0C2A7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3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7C3A25-D9A7-4F2D-B44C-FA8EB24C7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668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3E52ED-9AE3-E46F-096B-AF1A4D3E0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480061"/>
            <a:ext cx="10905066" cy="589788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8E8515E-B8C8-482A-A9B5-CE57BC080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9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344974-AE5A-B7E6-871C-F4A82E75259A}"/>
              </a:ext>
            </a:extLst>
          </p:cNvPr>
          <p:cNvSpPr txBox="1"/>
          <p:nvPr/>
        </p:nvSpPr>
        <p:spPr>
          <a:xfrm>
            <a:off x="754599" y="1096243"/>
            <a:ext cx="8898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So, our proposed estimator is given by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82284E-A41F-5C3B-7BC9-6357500A6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713" y="1814906"/>
            <a:ext cx="9006574" cy="19901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CFAC92-C47E-16E0-FEFD-1889E3E23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99" y="4235309"/>
            <a:ext cx="9004572" cy="78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165895-4807-790F-3953-655489AC21D0}"/>
              </a:ext>
            </a:extLst>
          </p:cNvPr>
          <p:cNvSpPr txBox="1"/>
          <p:nvPr/>
        </p:nvSpPr>
        <p:spPr>
          <a:xfrm>
            <a:off x="1533832" y="791498"/>
            <a:ext cx="9124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Sitka Text" pitchFamily="2" charset="0"/>
              </a:rPr>
              <a:t>To evaluate the effectiveness of our estimator, we compare it with the QD and MLE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7920399-6A11-6AE8-B599-59619849398B}"/>
              </a:ext>
            </a:extLst>
          </p:cNvPr>
          <p:cNvSpPr/>
          <p:nvPr/>
        </p:nvSpPr>
        <p:spPr>
          <a:xfrm>
            <a:off x="1533831" y="2035277"/>
            <a:ext cx="3972233" cy="3657600"/>
          </a:xfrm>
          <a:prstGeom prst="roundRect">
            <a:avLst/>
          </a:prstGeom>
          <a:blipFill>
            <a:blip r:embed="rId2">
              <a:alphaModFix amt="96000"/>
            </a:blip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IN" b="1" u="sng" dirty="0">
                <a:solidFill>
                  <a:schemeClr val="tx1"/>
                </a:solidFill>
                <a:latin typeface="Bookman Old Style" panose="02050604050505020204" pitchFamily="18" charset="0"/>
                <a:ea typeface="Cambria Math" panose="02040503050406030204" pitchFamily="18" charset="0"/>
              </a:rPr>
              <a:t>Quartile Deviation : </a:t>
            </a:r>
          </a:p>
          <a:p>
            <a:endParaRPr lang="en-IN" sz="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tx1"/>
                </a:solidFill>
              </a:rPr>
              <a:t>	</a:t>
            </a:r>
            <a:r>
              <a:rPr lang="en-US" sz="2000" dirty="0">
                <a:solidFill>
                  <a:schemeClr val="tx1"/>
                </a:solidFill>
                <a:latin typeface="Javanese Text" panose="02000000000000000000" pitchFamily="2" charset="0"/>
              </a:rPr>
              <a:t>QD considers only central half of data, ignoring remaining half (i.e., not amenable to algebraic treatment).</a:t>
            </a:r>
            <a:endParaRPr lang="en-IN" sz="2000" dirty="0">
              <a:solidFill>
                <a:schemeClr val="tx1"/>
              </a:solidFill>
              <a:latin typeface="Javanese Text" panose="020000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884B378-0788-EF88-9B3A-A308F7E5428C}"/>
              </a:ext>
            </a:extLst>
          </p:cNvPr>
          <p:cNvSpPr/>
          <p:nvPr/>
        </p:nvSpPr>
        <p:spPr>
          <a:xfrm>
            <a:off x="7162692" y="2035277"/>
            <a:ext cx="3972233" cy="3657600"/>
          </a:xfrm>
          <a:prstGeom prst="roundRect">
            <a:avLst/>
          </a:prstGeom>
          <a:blipFill>
            <a:blip r:embed="rId2">
              <a:alphaModFix amt="96000"/>
            </a:blip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IN" b="1" u="sng" dirty="0">
                <a:solidFill>
                  <a:schemeClr val="tx1"/>
                </a:solidFill>
                <a:latin typeface="Bookman Old Style" panose="02050604050505020204" pitchFamily="18" charset="0"/>
                <a:ea typeface="Cambria Math" panose="02040503050406030204" pitchFamily="18" charset="0"/>
              </a:rPr>
              <a:t>Maximum Likelihood Estimate: </a:t>
            </a:r>
          </a:p>
          <a:p>
            <a:endParaRPr lang="en-IN" sz="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tx1"/>
                </a:solidFill>
              </a:rPr>
              <a:t>	</a:t>
            </a:r>
            <a:r>
              <a:rPr lang="en-US" sz="2000" dirty="0">
                <a:solidFill>
                  <a:schemeClr val="tx1"/>
                </a:solidFill>
                <a:latin typeface="Javanese Text" panose="02000000000000000000" pitchFamily="2" charset="0"/>
              </a:rPr>
              <a:t>MLE estimate can be heavily biased for small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Javanese Text" panose="02000000000000000000" pitchFamily="2" charset="0"/>
              </a:rPr>
              <a:t>samples. MLE is not robust to outliers.</a:t>
            </a:r>
          </a:p>
          <a:p>
            <a:pPr>
              <a:lnSpc>
                <a:spcPct val="150000"/>
              </a:lnSpc>
            </a:pPr>
            <a:endParaRPr lang="en-IN" sz="2000" dirty="0">
              <a:solidFill>
                <a:schemeClr val="tx1"/>
              </a:solidFill>
              <a:latin typeface="Javanese Tex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54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66A3949-C6DF-46BD-9EAB-334C636CA58B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943</TotalTime>
  <Words>1118</Words>
  <Application>Microsoft Office PowerPoint</Application>
  <PresentationFormat>Widescreen</PresentationFormat>
  <Paragraphs>104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9" baseType="lpstr">
      <vt:lpstr>ADLaM Display</vt:lpstr>
      <vt:lpstr>Algerian</vt:lpstr>
      <vt:lpstr>Aptos</vt:lpstr>
      <vt:lpstr>Arial</vt:lpstr>
      <vt:lpstr>Arial Black</vt:lpstr>
      <vt:lpstr>Bookman Old Style</vt:lpstr>
      <vt:lpstr>Calibri</vt:lpstr>
      <vt:lpstr>Cambria Math</vt:lpstr>
      <vt:lpstr>Century</vt:lpstr>
      <vt:lpstr>Century Gothic</vt:lpstr>
      <vt:lpstr>Comic Sans MS</vt:lpstr>
      <vt:lpstr>Cooper Black</vt:lpstr>
      <vt:lpstr>Javanese Text</vt:lpstr>
      <vt:lpstr>Microsoft Tai Le</vt:lpstr>
      <vt:lpstr>Mongolian Baiti</vt:lpstr>
      <vt:lpstr>Sitka Text</vt:lpstr>
      <vt:lpstr>Gallery</vt:lpstr>
      <vt:lpstr>ESTIMATION OF SCALE PARAMETER FOR CAUCHY DISTRIBUITION                                                ~  A MOMENT                                                                    BASED APPROCH   </vt:lpstr>
      <vt:lpstr>INTRODUCTION</vt:lpstr>
      <vt:lpstr>OUR OBJECTIVES</vt:lpstr>
      <vt:lpstr>Cauchy Distribution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Evaluation Metrics</vt:lpstr>
      <vt:lpstr>Visualisation of Results </vt:lpstr>
      <vt:lpstr>Implementation in R</vt:lpstr>
      <vt:lpstr>Absolute Bias vs α </vt:lpstr>
      <vt:lpstr>PowerPoint Presentation</vt:lpstr>
      <vt:lpstr>Mean Squared Error (MSE) vs α</vt:lpstr>
      <vt:lpstr>PowerPoint Presentation</vt:lpstr>
      <vt:lpstr>Histograms of Estimators </vt:lpstr>
      <vt:lpstr>Performance Plots of Estimators </vt:lpstr>
      <vt:lpstr>PowerPoint Presentation</vt:lpstr>
      <vt:lpstr>Beyond QD and MLE: Justifying Our Estimate Choice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Utsav Roy</dc:creator>
  <cp:lastModifiedBy>arka mondal</cp:lastModifiedBy>
  <cp:revision>21</cp:revision>
  <dcterms:created xsi:type="dcterms:W3CDTF">2025-07-26T19:46:36Z</dcterms:created>
  <dcterms:modified xsi:type="dcterms:W3CDTF">2025-07-28T04:46:37Z</dcterms:modified>
</cp:coreProperties>
</file>

<file path=docProps/thumbnail.jpeg>
</file>